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7" r:id="rId1"/>
  </p:sldMasterIdLst>
  <p:notesMasterIdLst>
    <p:notesMasterId r:id="rId16"/>
  </p:notesMasterIdLst>
  <p:sldIdLst>
    <p:sldId id="256" r:id="rId2"/>
    <p:sldId id="257" r:id="rId3"/>
    <p:sldId id="321" r:id="rId4"/>
    <p:sldId id="680" r:id="rId5"/>
    <p:sldId id="702" r:id="rId6"/>
    <p:sldId id="709" r:id="rId7"/>
    <p:sldId id="705" r:id="rId8"/>
    <p:sldId id="706" r:id="rId9"/>
    <p:sldId id="703" r:id="rId10"/>
    <p:sldId id="708" r:id="rId11"/>
    <p:sldId id="679" r:id="rId12"/>
    <p:sldId id="323" r:id="rId13"/>
    <p:sldId id="699" r:id="rId14"/>
    <p:sldId id="31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5"/>
    <p:restoredTop sz="94643"/>
  </p:normalViewPr>
  <p:slideViewPr>
    <p:cSldViewPr snapToGrid="0" snapToObjects="1">
      <p:cViewPr varScale="1">
        <p:scale>
          <a:sx n="69" d="100"/>
          <a:sy n="69" d="100"/>
        </p:scale>
        <p:origin x="540"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DAC44A-C60C-4070-87B6-76C8F9C9D986}" type="doc">
      <dgm:prSet loTypeId="urn:microsoft.com/office/officeart/2005/8/layout/pyramid3" loCatId="pyramid" qsTypeId="urn:microsoft.com/office/officeart/2005/8/quickstyle/simple1" qsCatId="simple" csTypeId="urn:microsoft.com/office/officeart/2005/8/colors/colorful2" csCatId="colorful" phldr="1"/>
      <dgm:spPr/>
    </dgm:pt>
    <dgm:pt modelId="{60D1291C-FB59-4551-B41D-D44721740944}">
      <dgm:prSet phldrT="[Text]"/>
      <dgm:spPr/>
      <dgm:t>
        <a:bodyPr/>
        <a:lstStyle/>
        <a:p>
          <a:r>
            <a:rPr lang="en-US" dirty="0"/>
            <a:t>Whole year</a:t>
          </a:r>
        </a:p>
        <a:p>
          <a:r>
            <a:rPr lang="en-US" dirty="0"/>
            <a:t>Overview of topics &amp; assessments – Big picture</a:t>
          </a:r>
        </a:p>
      </dgm:t>
    </dgm:pt>
    <dgm:pt modelId="{24F16EE2-8264-4692-B176-58F753F08DD2}" type="parTrans" cxnId="{EDCBF41E-AB67-4A5B-AC4C-DF961B7CFDB6}">
      <dgm:prSet/>
      <dgm:spPr/>
      <dgm:t>
        <a:bodyPr/>
        <a:lstStyle/>
        <a:p>
          <a:endParaRPr lang="en-US"/>
        </a:p>
      </dgm:t>
    </dgm:pt>
    <dgm:pt modelId="{E637E8F9-4F58-446A-A73F-A36DAF36E8FB}" type="sibTrans" cxnId="{EDCBF41E-AB67-4A5B-AC4C-DF961B7CFDB6}">
      <dgm:prSet/>
      <dgm:spPr/>
      <dgm:t>
        <a:bodyPr/>
        <a:lstStyle/>
        <a:p>
          <a:endParaRPr lang="en-US"/>
        </a:p>
      </dgm:t>
    </dgm:pt>
    <dgm:pt modelId="{F4243E36-50BA-4ECE-BFCD-D24A2AA1CABD}">
      <dgm:prSet phldrT="[Text]"/>
      <dgm:spPr>
        <a:solidFill>
          <a:srgbClr val="7ABC69"/>
        </a:solidFill>
      </dgm:spPr>
      <dgm:t>
        <a:bodyPr/>
        <a:lstStyle/>
        <a:p>
          <a:r>
            <a:rPr lang="en-US" dirty="0"/>
            <a:t>Curriculum Plan</a:t>
          </a:r>
        </a:p>
        <a:p>
          <a:r>
            <a:rPr lang="en-US" dirty="0"/>
            <a:t>Overview of topic – includes list of activities, handouts/templates*, more assessment detail – Middle picture</a:t>
          </a:r>
        </a:p>
      </dgm:t>
    </dgm:pt>
    <dgm:pt modelId="{67814B4E-27D8-42A5-A3B4-D9376C541853}" type="parTrans" cxnId="{016ADA92-6B06-4A3A-A8ED-CA8DEF17A056}">
      <dgm:prSet/>
      <dgm:spPr/>
      <dgm:t>
        <a:bodyPr/>
        <a:lstStyle/>
        <a:p>
          <a:endParaRPr lang="en-US"/>
        </a:p>
      </dgm:t>
    </dgm:pt>
    <dgm:pt modelId="{C60B1B6F-35B5-48C6-A2A8-8BBFB45A0EC2}" type="sibTrans" cxnId="{016ADA92-6B06-4A3A-A8ED-CA8DEF17A056}">
      <dgm:prSet/>
      <dgm:spPr/>
      <dgm:t>
        <a:bodyPr/>
        <a:lstStyle/>
        <a:p>
          <a:endParaRPr lang="en-US"/>
        </a:p>
      </dgm:t>
    </dgm:pt>
    <dgm:pt modelId="{A68D4FAB-BEE2-4A1E-8C94-AD28B3FCE8C8}">
      <dgm:prSet phldrT="[Text]"/>
      <dgm:spPr/>
      <dgm:t>
        <a:bodyPr/>
        <a:lstStyle/>
        <a:p>
          <a:r>
            <a:rPr lang="en-US" dirty="0"/>
            <a:t>Lesson Plan</a:t>
          </a:r>
        </a:p>
        <a:p>
          <a:r>
            <a:rPr lang="en-US" dirty="0"/>
            <a:t>Fine detail – includes activity instructions, timings, groupings of students, lesson success criteria etc. – Close up</a:t>
          </a:r>
        </a:p>
      </dgm:t>
    </dgm:pt>
    <dgm:pt modelId="{97C4EA32-4425-48C1-A489-9D9945EFAECC}" type="parTrans" cxnId="{36063703-D5EE-44F0-A668-5E92D1134435}">
      <dgm:prSet/>
      <dgm:spPr/>
      <dgm:t>
        <a:bodyPr/>
        <a:lstStyle/>
        <a:p>
          <a:endParaRPr lang="en-US"/>
        </a:p>
      </dgm:t>
    </dgm:pt>
    <dgm:pt modelId="{BBF378D9-A738-42CA-B16D-CDDFE98E4771}" type="sibTrans" cxnId="{36063703-D5EE-44F0-A668-5E92D1134435}">
      <dgm:prSet/>
      <dgm:spPr/>
      <dgm:t>
        <a:bodyPr/>
        <a:lstStyle/>
        <a:p>
          <a:endParaRPr lang="en-US"/>
        </a:p>
      </dgm:t>
    </dgm:pt>
    <dgm:pt modelId="{B75956AB-E9BD-4885-8371-F3E84ED4EC99}" type="pres">
      <dgm:prSet presAssocID="{87DAC44A-C60C-4070-87B6-76C8F9C9D986}" presName="Name0" presStyleCnt="0">
        <dgm:presLayoutVars>
          <dgm:dir/>
          <dgm:animLvl val="lvl"/>
          <dgm:resizeHandles val="exact"/>
        </dgm:presLayoutVars>
      </dgm:prSet>
      <dgm:spPr/>
    </dgm:pt>
    <dgm:pt modelId="{8E3DCC2D-3EC1-4E2A-8EAD-B20C15F2C2A5}" type="pres">
      <dgm:prSet presAssocID="{60D1291C-FB59-4551-B41D-D44721740944}" presName="Name8" presStyleCnt="0"/>
      <dgm:spPr/>
    </dgm:pt>
    <dgm:pt modelId="{F84BE9D5-4303-4181-81C2-84D730DEFD4D}" type="pres">
      <dgm:prSet presAssocID="{60D1291C-FB59-4551-B41D-D44721740944}" presName="level" presStyleLbl="node1" presStyleIdx="0" presStyleCnt="3" custScaleY="61176">
        <dgm:presLayoutVars>
          <dgm:chMax val="1"/>
          <dgm:bulletEnabled val="1"/>
        </dgm:presLayoutVars>
      </dgm:prSet>
      <dgm:spPr/>
      <dgm:t>
        <a:bodyPr/>
        <a:lstStyle/>
        <a:p>
          <a:endParaRPr lang="en-US"/>
        </a:p>
      </dgm:t>
    </dgm:pt>
    <dgm:pt modelId="{3F2BB2B1-8805-4B74-B334-57F7963255B0}" type="pres">
      <dgm:prSet presAssocID="{60D1291C-FB59-4551-B41D-D44721740944}" presName="levelTx" presStyleLbl="revTx" presStyleIdx="0" presStyleCnt="0">
        <dgm:presLayoutVars>
          <dgm:chMax val="1"/>
          <dgm:bulletEnabled val="1"/>
        </dgm:presLayoutVars>
      </dgm:prSet>
      <dgm:spPr/>
      <dgm:t>
        <a:bodyPr/>
        <a:lstStyle/>
        <a:p>
          <a:endParaRPr lang="en-US"/>
        </a:p>
      </dgm:t>
    </dgm:pt>
    <dgm:pt modelId="{F39605C0-569E-4407-9B16-8E0A18CD9BBC}" type="pres">
      <dgm:prSet presAssocID="{F4243E36-50BA-4ECE-BFCD-D24A2AA1CABD}" presName="Name8" presStyleCnt="0"/>
      <dgm:spPr/>
    </dgm:pt>
    <dgm:pt modelId="{DC6AE4E6-633D-492E-B13A-9B2A667BE082}" type="pres">
      <dgm:prSet presAssocID="{F4243E36-50BA-4ECE-BFCD-D24A2AA1CABD}" presName="level" presStyleLbl="node1" presStyleIdx="1" presStyleCnt="3" custScaleY="63863">
        <dgm:presLayoutVars>
          <dgm:chMax val="1"/>
          <dgm:bulletEnabled val="1"/>
        </dgm:presLayoutVars>
      </dgm:prSet>
      <dgm:spPr/>
      <dgm:t>
        <a:bodyPr/>
        <a:lstStyle/>
        <a:p>
          <a:endParaRPr lang="en-US"/>
        </a:p>
      </dgm:t>
    </dgm:pt>
    <dgm:pt modelId="{4C806F2B-DDE7-432E-8842-A49099C2BEAC}" type="pres">
      <dgm:prSet presAssocID="{F4243E36-50BA-4ECE-BFCD-D24A2AA1CABD}" presName="levelTx" presStyleLbl="revTx" presStyleIdx="0" presStyleCnt="0">
        <dgm:presLayoutVars>
          <dgm:chMax val="1"/>
          <dgm:bulletEnabled val="1"/>
        </dgm:presLayoutVars>
      </dgm:prSet>
      <dgm:spPr/>
      <dgm:t>
        <a:bodyPr/>
        <a:lstStyle/>
        <a:p>
          <a:endParaRPr lang="en-US"/>
        </a:p>
      </dgm:t>
    </dgm:pt>
    <dgm:pt modelId="{BB032D19-C82F-4A84-8B7B-97997F2680BA}" type="pres">
      <dgm:prSet presAssocID="{A68D4FAB-BEE2-4A1E-8C94-AD28B3FCE8C8}" presName="Name8" presStyleCnt="0"/>
      <dgm:spPr/>
    </dgm:pt>
    <dgm:pt modelId="{F39A6B65-A96D-48F1-B49F-B4011A2B811B}" type="pres">
      <dgm:prSet presAssocID="{A68D4FAB-BEE2-4A1E-8C94-AD28B3FCE8C8}" presName="level" presStyleLbl="node1" presStyleIdx="2" presStyleCnt="3" custScaleX="101941">
        <dgm:presLayoutVars>
          <dgm:chMax val="1"/>
          <dgm:bulletEnabled val="1"/>
        </dgm:presLayoutVars>
      </dgm:prSet>
      <dgm:spPr/>
      <dgm:t>
        <a:bodyPr/>
        <a:lstStyle/>
        <a:p>
          <a:endParaRPr lang="en-US"/>
        </a:p>
      </dgm:t>
    </dgm:pt>
    <dgm:pt modelId="{9C8423F2-6405-4999-85FA-261D09428C6C}" type="pres">
      <dgm:prSet presAssocID="{A68D4FAB-BEE2-4A1E-8C94-AD28B3FCE8C8}" presName="levelTx" presStyleLbl="revTx" presStyleIdx="0" presStyleCnt="0">
        <dgm:presLayoutVars>
          <dgm:chMax val="1"/>
          <dgm:bulletEnabled val="1"/>
        </dgm:presLayoutVars>
      </dgm:prSet>
      <dgm:spPr/>
      <dgm:t>
        <a:bodyPr/>
        <a:lstStyle/>
        <a:p>
          <a:endParaRPr lang="en-US"/>
        </a:p>
      </dgm:t>
    </dgm:pt>
  </dgm:ptLst>
  <dgm:cxnLst>
    <dgm:cxn modelId="{36063703-D5EE-44F0-A668-5E92D1134435}" srcId="{87DAC44A-C60C-4070-87B6-76C8F9C9D986}" destId="{A68D4FAB-BEE2-4A1E-8C94-AD28B3FCE8C8}" srcOrd="2" destOrd="0" parTransId="{97C4EA32-4425-48C1-A489-9D9945EFAECC}" sibTransId="{BBF378D9-A738-42CA-B16D-CDDFE98E4771}"/>
    <dgm:cxn modelId="{4FCC9EB6-ECE3-4F10-9F40-21077AC95F32}" type="presOf" srcId="{F4243E36-50BA-4ECE-BFCD-D24A2AA1CABD}" destId="{4C806F2B-DDE7-432E-8842-A49099C2BEAC}" srcOrd="1" destOrd="0" presId="urn:microsoft.com/office/officeart/2005/8/layout/pyramid3"/>
    <dgm:cxn modelId="{000C1CAA-C52B-4A6A-8336-12CFF86ECF9F}" type="presOf" srcId="{60D1291C-FB59-4551-B41D-D44721740944}" destId="{3F2BB2B1-8805-4B74-B334-57F7963255B0}" srcOrd="1" destOrd="0" presId="urn:microsoft.com/office/officeart/2005/8/layout/pyramid3"/>
    <dgm:cxn modelId="{EDCBF41E-AB67-4A5B-AC4C-DF961B7CFDB6}" srcId="{87DAC44A-C60C-4070-87B6-76C8F9C9D986}" destId="{60D1291C-FB59-4551-B41D-D44721740944}" srcOrd="0" destOrd="0" parTransId="{24F16EE2-8264-4692-B176-58F753F08DD2}" sibTransId="{E637E8F9-4F58-446A-A73F-A36DAF36E8FB}"/>
    <dgm:cxn modelId="{BA5D2E73-14AD-4ADF-988E-89E8DC331962}" type="presOf" srcId="{87DAC44A-C60C-4070-87B6-76C8F9C9D986}" destId="{B75956AB-E9BD-4885-8371-F3E84ED4EC99}" srcOrd="0" destOrd="0" presId="urn:microsoft.com/office/officeart/2005/8/layout/pyramid3"/>
    <dgm:cxn modelId="{016ADA92-6B06-4A3A-A8ED-CA8DEF17A056}" srcId="{87DAC44A-C60C-4070-87B6-76C8F9C9D986}" destId="{F4243E36-50BA-4ECE-BFCD-D24A2AA1CABD}" srcOrd="1" destOrd="0" parTransId="{67814B4E-27D8-42A5-A3B4-D9376C541853}" sibTransId="{C60B1B6F-35B5-48C6-A2A8-8BBFB45A0EC2}"/>
    <dgm:cxn modelId="{02ED442E-F38B-4DFC-83B6-EE9681CEB1A4}" type="presOf" srcId="{60D1291C-FB59-4551-B41D-D44721740944}" destId="{F84BE9D5-4303-4181-81C2-84D730DEFD4D}" srcOrd="0" destOrd="0" presId="urn:microsoft.com/office/officeart/2005/8/layout/pyramid3"/>
    <dgm:cxn modelId="{C186D0C6-85B4-4C31-AD06-1B1E54F29DE3}" type="presOf" srcId="{A68D4FAB-BEE2-4A1E-8C94-AD28B3FCE8C8}" destId="{F39A6B65-A96D-48F1-B49F-B4011A2B811B}" srcOrd="0" destOrd="0" presId="urn:microsoft.com/office/officeart/2005/8/layout/pyramid3"/>
    <dgm:cxn modelId="{B32422D1-5096-40CF-9D0D-5935648D1A89}" type="presOf" srcId="{A68D4FAB-BEE2-4A1E-8C94-AD28B3FCE8C8}" destId="{9C8423F2-6405-4999-85FA-261D09428C6C}" srcOrd="1" destOrd="0" presId="urn:microsoft.com/office/officeart/2005/8/layout/pyramid3"/>
    <dgm:cxn modelId="{8BC06846-59D5-4DC1-B3EA-1162C54DD9CB}" type="presOf" srcId="{F4243E36-50BA-4ECE-BFCD-D24A2AA1CABD}" destId="{DC6AE4E6-633D-492E-B13A-9B2A667BE082}" srcOrd="0" destOrd="0" presId="urn:microsoft.com/office/officeart/2005/8/layout/pyramid3"/>
    <dgm:cxn modelId="{D9588272-4AC3-4AD5-97DA-084F8005E434}" type="presParOf" srcId="{B75956AB-E9BD-4885-8371-F3E84ED4EC99}" destId="{8E3DCC2D-3EC1-4E2A-8EAD-B20C15F2C2A5}" srcOrd="0" destOrd="0" presId="urn:microsoft.com/office/officeart/2005/8/layout/pyramid3"/>
    <dgm:cxn modelId="{382C3281-3AB6-41EE-8242-2AFCEE8D84EC}" type="presParOf" srcId="{8E3DCC2D-3EC1-4E2A-8EAD-B20C15F2C2A5}" destId="{F84BE9D5-4303-4181-81C2-84D730DEFD4D}" srcOrd="0" destOrd="0" presId="urn:microsoft.com/office/officeart/2005/8/layout/pyramid3"/>
    <dgm:cxn modelId="{5A039DEB-6A26-4690-924A-0AD382C6880E}" type="presParOf" srcId="{8E3DCC2D-3EC1-4E2A-8EAD-B20C15F2C2A5}" destId="{3F2BB2B1-8805-4B74-B334-57F7963255B0}" srcOrd="1" destOrd="0" presId="urn:microsoft.com/office/officeart/2005/8/layout/pyramid3"/>
    <dgm:cxn modelId="{EDB83DD1-95C6-447D-ADF5-1D76F65818FF}" type="presParOf" srcId="{B75956AB-E9BD-4885-8371-F3E84ED4EC99}" destId="{F39605C0-569E-4407-9B16-8E0A18CD9BBC}" srcOrd="1" destOrd="0" presId="urn:microsoft.com/office/officeart/2005/8/layout/pyramid3"/>
    <dgm:cxn modelId="{4F0B7673-F33A-4B85-9676-39BB2D226EDF}" type="presParOf" srcId="{F39605C0-569E-4407-9B16-8E0A18CD9BBC}" destId="{DC6AE4E6-633D-492E-B13A-9B2A667BE082}" srcOrd="0" destOrd="0" presId="urn:microsoft.com/office/officeart/2005/8/layout/pyramid3"/>
    <dgm:cxn modelId="{337586DB-0C92-4914-AFFD-307DB4520E13}" type="presParOf" srcId="{F39605C0-569E-4407-9B16-8E0A18CD9BBC}" destId="{4C806F2B-DDE7-432E-8842-A49099C2BEAC}" srcOrd="1" destOrd="0" presId="urn:microsoft.com/office/officeart/2005/8/layout/pyramid3"/>
    <dgm:cxn modelId="{28E7B60A-8E39-4519-8DC1-87B78232D04F}" type="presParOf" srcId="{B75956AB-E9BD-4885-8371-F3E84ED4EC99}" destId="{BB032D19-C82F-4A84-8B7B-97997F2680BA}" srcOrd="2" destOrd="0" presId="urn:microsoft.com/office/officeart/2005/8/layout/pyramid3"/>
    <dgm:cxn modelId="{7CD08D53-1E6E-4790-BB32-786213F7383E}" type="presParOf" srcId="{BB032D19-C82F-4A84-8B7B-97997F2680BA}" destId="{F39A6B65-A96D-48F1-B49F-B4011A2B811B}" srcOrd="0" destOrd="0" presId="urn:microsoft.com/office/officeart/2005/8/layout/pyramid3"/>
    <dgm:cxn modelId="{C6F6A411-6F81-479D-A88E-52B08E7BD76F}" type="presParOf" srcId="{BB032D19-C82F-4A84-8B7B-97997F2680BA}" destId="{9C8423F2-6405-4999-85FA-261D09428C6C}"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BE9D5-4303-4181-81C2-84D730DEFD4D}">
      <dsp:nvSpPr>
        <dsp:cNvPr id="0" name=""/>
        <dsp:cNvSpPr/>
      </dsp:nvSpPr>
      <dsp:spPr>
        <a:xfrm rot="10800000">
          <a:off x="0" y="0"/>
          <a:ext cx="8424935" cy="1448557"/>
        </a:xfrm>
        <a:prstGeom prst="trapezoid">
          <a:avLst>
            <a:gd name="adj" fmla="val 79054"/>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Whole year</a:t>
          </a:r>
        </a:p>
        <a:p>
          <a:pPr lvl="0" algn="ctr" defTabSz="889000">
            <a:lnSpc>
              <a:spcPct val="90000"/>
            </a:lnSpc>
            <a:spcBef>
              <a:spcPct val="0"/>
            </a:spcBef>
            <a:spcAft>
              <a:spcPct val="35000"/>
            </a:spcAft>
          </a:pPr>
          <a:r>
            <a:rPr lang="en-US" sz="2000" kern="1200" dirty="0"/>
            <a:t>Overview of topics &amp; assessments – Big picture</a:t>
          </a:r>
        </a:p>
      </dsp:txBody>
      <dsp:txXfrm rot="-10800000">
        <a:off x="1474363" y="0"/>
        <a:ext cx="5476208" cy="1448557"/>
      </dsp:txXfrm>
    </dsp:sp>
    <dsp:sp modelId="{DC6AE4E6-633D-492E-B13A-9B2A667BE082}">
      <dsp:nvSpPr>
        <dsp:cNvPr id="0" name=""/>
        <dsp:cNvSpPr/>
      </dsp:nvSpPr>
      <dsp:spPr>
        <a:xfrm rot="10800000">
          <a:off x="1145143" y="1448557"/>
          <a:ext cx="6134649" cy="1512182"/>
        </a:xfrm>
        <a:prstGeom prst="trapezoid">
          <a:avLst>
            <a:gd name="adj" fmla="val 79054"/>
          </a:avLst>
        </a:prstGeom>
        <a:solidFill>
          <a:srgbClr val="7ABC6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Curriculum Plan</a:t>
          </a:r>
        </a:p>
        <a:p>
          <a:pPr lvl="0" algn="ctr" defTabSz="889000">
            <a:lnSpc>
              <a:spcPct val="90000"/>
            </a:lnSpc>
            <a:spcBef>
              <a:spcPct val="0"/>
            </a:spcBef>
            <a:spcAft>
              <a:spcPct val="35000"/>
            </a:spcAft>
          </a:pPr>
          <a:r>
            <a:rPr lang="en-US" sz="2000" kern="1200" dirty="0"/>
            <a:t>Overview of topic – includes list of activities, handouts/templates*, more assessment detail – Middle picture</a:t>
          </a:r>
        </a:p>
      </dsp:txBody>
      <dsp:txXfrm rot="-10800000">
        <a:off x="2218707" y="1448557"/>
        <a:ext cx="3987521" cy="1512182"/>
      </dsp:txXfrm>
    </dsp:sp>
    <dsp:sp modelId="{F39A6B65-A96D-48F1-B49F-B4011A2B811B}">
      <dsp:nvSpPr>
        <dsp:cNvPr id="0" name=""/>
        <dsp:cNvSpPr/>
      </dsp:nvSpPr>
      <dsp:spPr>
        <a:xfrm rot="10800000">
          <a:off x="2304251" y="2960739"/>
          <a:ext cx="3816433" cy="2367853"/>
        </a:xfrm>
        <a:prstGeom prst="trapezoid">
          <a:avLst>
            <a:gd name="adj" fmla="val 79054"/>
          </a:avLst>
        </a:prstGeom>
        <a:solidFill>
          <a:schemeClr val="accent2">
            <a:hueOff val="-3392975"/>
            <a:satOff val="11185"/>
            <a:lumOff val="1196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a:t>Lesson Plan</a:t>
          </a:r>
        </a:p>
        <a:p>
          <a:pPr lvl="0" algn="ctr" defTabSz="889000">
            <a:lnSpc>
              <a:spcPct val="90000"/>
            </a:lnSpc>
            <a:spcBef>
              <a:spcPct val="0"/>
            </a:spcBef>
            <a:spcAft>
              <a:spcPct val="35000"/>
            </a:spcAft>
          </a:pPr>
          <a:r>
            <a:rPr lang="en-US" sz="2000" kern="1200" dirty="0"/>
            <a:t>Fine detail – includes activity instructions, timings, groupings of students, lesson success criteria etc. – Close up</a:t>
          </a:r>
        </a:p>
      </dsp:txBody>
      <dsp:txXfrm rot="-10800000">
        <a:off x="2304251" y="2960739"/>
        <a:ext cx="3816433" cy="2367853"/>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B52DB9-9331-FD4A-B5FA-8DBC9FCD20F2}" type="datetimeFigureOut">
              <a:rPr lang="en-US" smtClean="0"/>
              <a:t>10/19/2020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E701A-9E54-4D40-8A50-03EDEE683D3F}" type="slidenum">
              <a:rPr lang="en-US" smtClean="0"/>
              <a:t>‹#›</a:t>
            </a:fld>
            <a:endParaRPr lang="en-US"/>
          </a:p>
        </p:txBody>
      </p:sp>
    </p:spTree>
    <p:extLst>
      <p:ext uri="{BB962C8B-B14F-4D97-AF65-F5344CB8AC3E}">
        <p14:creationId xmlns:p14="http://schemas.microsoft.com/office/powerpoint/2010/main" val="747387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F95F0-0E34-9643-94DB-8617EC7ED088}" type="slidenum">
              <a:rPr lang="en-US" smtClean="0"/>
              <a:t>3</a:t>
            </a:fld>
            <a:endParaRPr lang="en-US"/>
          </a:p>
        </p:txBody>
      </p:sp>
    </p:spTree>
    <p:extLst>
      <p:ext uri="{BB962C8B-B14F-4D97-AF65-F5344CB8AC3E}">
        <p14:creationId xmlns:p14="http://schemas.microsoft.com/office/powerpoint/2010/main" val="25886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Various level of planning </a:t>
            </a:r>
            <a:endParaRPr lang="en-GB" dirty="0"/>
          </a:p>
        </p:txBody>
      </p:sp>
      <p:sp>
        <p:nvSpPr>
          <p:cNvPr id="4" name="Slide Number Placeholder 3"/>
          <p:cNvSpPr>
            <a:spLocks noGrp="1"/>
          </p:cNvSpPr>
          <p:nvPr>
            <p:ph type="sldNum" sz="quarter" idx="10"/>
          </p:nvPr>
        </p:nvSpPr>
        <p:spPr/>
        <p:txBody>
          <a:bodyPr/>
          <a:lstStyle/>
          <a:p>
            <a:fld id="{7ABF95F0-0E34-9643-94DB-8617EC7ED088}" type="slidenum">
              <a:rPr lang="en-US" smtClean="0"/>
              <a:t>11</a:t>
            </a:fld>
            <a:endParaRPr lang="en-US"/>
          </a:p>
        </p:txBody>
      </p:sp>
    </p:spTree>
    <p:extLst>
      <p:ext uri="{BB962C8B-B14F-4D97-AF65-F5344CB8AC3E}">
        <p14:creationId xmlns:p14="http://schemas.microsoft.com/office/powerpoint/2010/main" val="3565318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Under</a:t>
            </a:r>
            <a:r>
              <a:rPr lang="en-AU" baseline="0" dirty="0"/>
              <a:t> Moodle Assessment information – under the upload your assessment</a:t>
            </a:r>
            <a:endParaRPr lang="en-GB" dirty="0"/>
          </a:p>
        </p:txBody>
      </p:sp>
      <p:sp>
        <p:nvSpPr>
          <p:cNvPr id="4" name="Slide Number Placeholder 3"/>
          <p:cNvSpPr>
            <a:spLocks noGrp="1"/>
          </p:cNvSpPr>
          <p:nvPr>
            <p:ph type="sldNum" sz="quarter" idx="10"/>
          </p:nvPr>
        </p:nvSpPr>
        <p:spPr/>
        <p:txBody>
          <a:bodyPr/>
          <a:lstStyle/>
          <a:p>
            <a:fld id="{7ABF95F0-0E34-9643-94DB-8617EC7ED088}" type="slidenum">
              <a:rPr lang="en-US" smtClean="0"/>
              <a:t>12</a:t>
            </a:fld>
            <a:endParaRPr lang="en-US"/>
          </a:p>
        </p:txBody>
      </p:sp>
    </p:spTree>
    <p:extLst>
      <p:ext uri="{BB962C8B-B14F-4D97-AF65-F5344CB8AC3E}">
        <p14:creationId xmlns:p14="http://schemas.microsoft.com/office/powerpoint/2010/main" val="3732633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BF95F0-0E34-9643-94DB-8617EC7ED088}" type="slidenum">
              <a:rPr lang="en-US" smtClean="0"/>
              <a:t>14</a:t>
            </a:fld>
            <a:endParaRPr lang="en-US"/>
          </a:p>
        </p:txBody>
      </p:sp>
    </p:spTree>
    <p:extLst>
      <p:ext uri="{BB962C8B-B14F-4D97-AF65-F5344CB8AC3E}">
        <p14:creationId xmlns:p14="http://schemas.microsoft.com/office/powerpoint/2010/main" val="762031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10/19/2020</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9993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9145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31742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0973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10/19/2020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72034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10/19/2020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77979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10/19/2020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8526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10/19/2020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58477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10/19/2020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31030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10/19/2020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96561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09B482E8-6E0E-1B4F-B1FD-C69DB9E858D9}" type="datetimeFigureOut">
              <a:rPr lang="en-US" smtClean="0"/>
              <a:pPr/>
              <a:t>10/19/2020</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529616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9B482E8-6E0E-1B4F-B1FD-C69DB9E858D9}" type="datetimeFigureOut">
              <a:rPr lang="en-US" smtClean="0"/>
              <a:pPr/>
              <a:t>10/19/2020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16610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youtube.com/watch?v=2a2E695JTe8"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ducation.vic.gov.au/school/teachers/teachingresources/discipline/english/literacy/readingviewing/Pages/examplerunning.aspx#link5" TargetMode="External"/><Relationship Id="rId2" Type="http://schemas.openxmlformats.org/officeDocument/2006/relationships/hyperlink" Target="http://victoriancurriculum.vcaa.vic.edu.au/english/introduction/rationale-and-aims" TargetMode="External"/><Relationship Id="rId1" Type="http://schemas.openxmlformats.org/officeDocument/2006/relationships/slideLayout" Target="../slideLayouts/slideLayout7.xml"/><Relationship Id="rId4" Type="http://schemas.openxmlformats.org/officeDocument/2006/relationships/hyperlink" Target="https://www.education.vic.gov.au/school/teachers/teachingresources/discipline/english/literacy/readingviewing/Pages/exampleshared.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7D43-1384-D848-A8FE-3CD201E952CD}"/>
              </a:ext>
            </a:extLst>
          </p:cNvPr>
          <p:cNvSpPr>
            <a:spLocks noGrp="1"/>
          </p:cNvSpPr>
          <p:nvPr>
            <p:ph type="ctrTitle"/>
          </p:nvPr>
        </p:nvSpPr>
        <p:spPr/>
        <p:style>
          <a:lnRef idx="2">
            <a:schemeClr val="accent6">
              <a:shade val="50000"/>
            </a:schemeClr>
          </a:lnRef>
          <a:fillRef idx="1">
            <a:schemeClr val="accent6"/>
          </a:fillRef>
          <a:effectRef idx="0">
            <a:schemeClr val="accent6"/>
          </a:effectRef>
          <a:fontRef idx="minor">
            <a:schemeClr val="lt1"/>
          </a:fontRef>
        </p:style>
        <p:txBody>
          <a:bodyPr/>
          <a:lstStyle/>
          <a:p>
            <a:r>
              <a:rPr lang="en-US" dirty="0"/>
              <a:t>Topic 10 – supported reading</a:t>
            </a:r>
          </a:p>
        </p:txBody>
      </p:sp>
      <p:sp>
        <p:nvSpPr>
          <p:cNvPr id="3" name="Subtitle 2">
            <a:extLst>
              <a:ext uri="{FF2B5EF4-FFF2-40B4-BE49-F238E27FC236}">
                <a16:creationId xmlns:a16="http://schemas.microsoft.com/office/drawing/2014/main" id="{7505F72C-922E-164F-A392-00960D18D863}"/>
              </a:ext>
            </a:extLst>
          </p:cNvPr>
          <p:cNvSpPr>
            <a:spLocks noGrp="1"/>
          </p:cNvSpPr>
          <p:nvPr>
            <p:ph type="subTitle" idx="1"/>
          </p:nvPr>
        </p:nvSpPr>
        <p:spPr/>
        <p:txBody>
          <a:bodyPr>
            <a:normAutofit/>
          </a:bodyPr>
          <a:lstStyle/>
          <a:p>
            <a:r>
              <a:rPr lang="en-US" sz="2800" dirty="0"/>
              <a:t>EDF </a:t>
            </a:r>
            <a:r>
              <a:rPr lang="en-US" sz="2800" dirty="0" smtClean="0"/>
              <a:t>1205: Week 10. 2020</a:t>
            </a:r>
            <a:endParaRPr lang="en-US" sz="2800" dirty="0"/>
          </a:p>
        </p:txBody>
      </p:sp>
    </p:spTree>
    <p:extLst>
      <p:ext uri="{BB962C8B-B14F-4D97-AF65-F5344CB8AC3E}">
        <p14:creationId xmlns:p14="http://schemas.microsoft.com/office/powerpoint/2010/main" val="7945996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76EBF-6D92-4142-905E-85C869042B0E}"/>
              </a:ext>
            </a:extLst>
          </p:cNvPr>
          <p:cNvSpPr>
            <a:spLocks noGrp="1"/>
          </p:cNvSpPr>
          <p:nvPr>
            <p:ph type="title"/>
          </p:nvPr>
        </p:nvSpPr>
        <p:spPr>
          <a:xfrm>
            <a:off x="384049" y="146305"/>
            <a:ext cx="10670806" cy="1707450"/>
          </a:xfrm>
        </p:spPr>
        <p:txBody>
          <a:bodyPr/>
          <a:lstStyle/>
          <a:p>
            <a:r>
              <a:rPr lang="en-US" dirty="0"/>
              <a:t>Let’s Consider Using Language as a Resource in your picture story books</a:t>
            </a:r>
          </a:p>
        </p:txBody>
      </p:sp>
      <p:sp>
        <p:nvSpPr>
          <p:cNvPr id="3" name="Content Placeholder 2">
            <a:extLst>
              <a:ext uri="{FF2B5EF4-FFF2-40B4-BE49-F238E27FC236}">
                <a16:creationId xmlns:a16="http://schemas.microsoft.com/office/drawing/2014/main" id="{991AA0CE-D354-C346-BFD4-91C1966D1BBC}"/>
              </a:ext>
            </a:extLst>
          </p:cNvPr>
          <p:cNvSpPr>
            <a:spLocks noGrp="1"/>
          </p:cNvSpPr>
          <p:nvPr>
            <p:ph idx="1"/>
          </p:nvPr>
        </p:nvSpPr>
        <p:spPr>
          <a:xfrm>
            <a:off x="384049" y="1353312"/>
            <a:ext cx="7794751" cy="4113033"/>
          </a:xfrm>
        </p:spPr>
        <p:txBody>
          <a:bodyPr/>
          <a:lstStyle/>
          <a:p>
            <a:r>
              <a:rPr lang="en-AU" dirty="0">
                <a:hlinkClick r:id="rId2"/>
              </a:rPr>
              <a:t>https://www.youtube.com/watch?v=2a2E695JTe8</a:t>
            </a:r>
            <a:endParaRPr lang="en-US" dirty="0"/>
          </a:p>
        </p:txBody>
      </p:sp>
      <p:pic>
        <p:nvPicPr>
          <p:cNvPr id="4" name="Picture 3">
            <a:extLst>
              <a:ext uri="{FF2B5EF4-FFF2-40B4-BE49-F238E27FC236}">
                <a16:creationId xmlns:a16="http://schemas.microsoft.com/office/drawing/2014/main" id="{CEE7C336-3B16-5C4B-89D0-32A8D85EC485}"/>
              </a:ext>
            </a:extLst>
          </p:cNvPr>
          <p:cNvPicPr>
            <a:picLocks noChangeAspect="1"/>
          </p:cNvPicPr>
          <p:nvPr/>
        </p:nvPicPr>
        <p:blipFill>
          <a:blip r:embed="rId3"/>
          <a:stretch>
            <a:fillRect/>
          </a:stretch>
        </p:blipFill>
        <p:spPr>
          <a:xfrm>
            <a:off x="512064" y="1353312"/>
            <a:ext cx="7666736" cy="4257250"/>
          </a:xfrm>
          <a:prstGeom prst="rect">
            <a:avLst/>
          </a:prstGeom>
        </p:spPr>
      </p:pic>
      <p:sp>
        <p:nvSpPr>
          <p:cNvPr id="6" name="TextBox 5">
            <a:extLst>
              <a:ext uri="{FF2B5EF4-FFF2-40B4-BE49-F238E27FC236}">
                <a16:creationId xmlns:a16="http://schemas.microsoft.com/office/drawing/2014/main" id="{89E7B85F-B211-7644-A10F-B68D196647AB}"/>
              </a:ext>
            </a:extLst>
          </p:cNvPr>
          <p:cNvSpPr txBox="1"/>
          <p:nvPr/>
        </p:nvSpPr>
        <p:spPr>
          <a:xfrm>
            <a:off x="8178800" y="3657600"/>
            <a:ext cx="4013200" cy="1384995"/>
          </a:xfrm>
          <a:prstGeom prst="rect">
            <a:avLst/>
          </a:prstGeom>
          <a:noFill/>
        </p:spPr>
        <p:txBody>
          <a:bodyPr wrap="square" rtlCol="0">
            <a:spAutoFit/>
          </a:bodyPr>
          <a:lstStyle/>
          <a:p>
            <a:r>
              <a:rPr lang="en-US" sz="2800" dirty="0"/>
              <a:t>My WA: </a:t>
            </a:r>
            <a:r>
              <a:rPr lang="en-US" sz="2800" dirty="0">
                <a:hlinkClick r:id="rId2"/>
              </a:rPr>
              <a:t>Story books in Aboriginal English - </a:t>
            </a:r>
            <a:r>
              <a:rPr lang="en-US" sz="2800" dirty="0" err="1">
                <a:hlinkClick r:id="rId2"/>
              </a:rPr>
              <a:t>Kondinin</a:t>
            </a:r>
            <a:endParaRPr lang="en-US" sz="2800" dirty="0"/>
          </a:p>
        </p:txBody>
      </p:sp>
    </p:spTree>
    <p:extLst>
      <p:ext uri="{BB962C8B-B14F-4D97-AF65-F5344CB8AC3E}">
        <p14:creationId xmlns:p14="http://schemas.microsoft.com/office/powerpoint/2010/main" val="3444453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673" y="65532"/>
            <a:ext cx="5937755" cy="1188720"/>
          </a:xfrm>
        </p:spPr>
        <p:txBody>
          <a:bodyPr/>
          <a:lstStyle/>
          <a:p>
            <a:r>
              <a:rPr lang="en-AU" dirty="0"/>
              <a:t>The Curriculum Plan</a:t>
            </a:r>
            <a:endParaRPr lang="en-GB" dirty="0"/>
          </a:p>
        </p:txBody>
      </p:sp>
      <p:graphicFrame>
        <p:nvGraphicFramePr>
          <p:cNvPr id="4" name="Content Placeholder 3"/>
          <p:cNvGraphicFramePr>
            <a:graphicFrameLocks noGrp="1"/>
          </p:cNvGraphicFramePr>
          <p:nvPr>
            <p:ph idx="1"/>
            <p:extLst/>
          </p:nvPr>
        </p:nvGraphicFramePr>
        <p:xfrm>
          <a:off x="1847528" y="1412777"/>
          <a:ext cx="8424936" cy="5328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7608168" y="6095039"/>
            <a:ext cx="2952328" cy="646331"/>
          </a:xfrm>
          <a:prstGeom prst="rect">
            <a:avLst/>
          </a:prstGeom>
          <a:noFill/>
        </p:spPr>
        <p:txBody>
          <a:bodyPr wrap="square" rtlCol="0">
            <a:spAutoFit/>
          </a:bodyPr>
          <a:lstStyle/>
          <a:p>
            <a:r>
              <a:rPr lang="en-AU" dirty="0"/>
              <a:t>* Handouts/templates can be placed in the appendices</a:t>
            </a:r>
            <a:endParaRPr lang="en-GB" dirty="0"/>
          </a:p>
        </p:txBody>
      </p:sp>
    </p:spTree>
    <p:extLst>
      <p:ext uri="{BB962C8B-B14F-4D97-AF65-F5344CB8AC3E}">
        <p14:creationId xmlns:p14="http://schemas.microsoft.com/office/powerpoint/2010/main" val="3373325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82280592"/>
              </p:ext>
            </p:extLst>
          </p:nvPr>
        </p:nvGraphicFramePr>
        <p:xfrm>
          <a:off x="2207568" y="1484784"/>
          <a:ext cx="7992888" cy="1798320"/>
        </p:xfrm>
        <a:graphic>
          <a:graphicData uri="http://schemas.openxmlformats.org/drawingml/2006/table">
            <a:tbl>
              <a:tblPr firstRow="1" bandRow="1">
                <a:tableStyleId>{5C22544A-7EE6-4342-B048-85BDC9FD1C3A}</a:tableStyleId>
              </a:tblPr>
              <a:tblGrid>
                <a:gridCol w="3996444">
                  <a:extLst>
                    <a:ext uri="{9D8B030D-6E8A-4147-A177-3AD203B41FA5}">
                      <a16:colId xmlns:a16="http://schemas.microsoft.com/office/drawing/2014/main" val="3760193023"/>
                    </a:ext>
                  </a:extLst>
                </a:gridCol>
                <a:gridCol w="3996444">
                  <a:extLst>
                    <a:ext uri="{9D8B030D-6E8A-4147-A177-3AD203B41FA5}">
                      <a16:colId xmlns:a16="http://schemas.microsoft.com/office/drawing/2014/main" val="304414321"/>
                    </a:ext>
                  </a:extLst>
                </a:gridCol>
              </a:tblGrid>
              <a:tr h="370840">
                <a:tc>
                  <a:txBody>
                    <a:bodyPr/>
                    <a:lstStyle/>
                    <a:p>
                      <a:r>
                        <a:rPr lang="en-AU" sz="2000" b="1" dirty="0"/>
                        <a:t>PART A – GROUP</a:t>
                      </a:r>
                      <a:endParaRPr lang="en-GB" sz="2000" b="1" dirty="0"/>
                    </a:p>
                  </a:txBody>
                  <a:tcPr/>
                </a:tc>
                <a:tc>
                  <a:txBody>
                    <a:bodyPr/>
                    <a:lstStyle/>
                    <a:p>
                      <a:r>
                        <a:rPr lang="en-AU" sz="2000" dirty="0"/>
                        <a:t>PART B – INDIVIDUAL</a:t>
                      </a:r>
                      <a:endParaRPr lang="en-GB" sz="2000" dirty="0"/>
                    </a:p>
                  </a:txBody>
                  <a:tcPr/>
                </a:tc>
                <a:extLst>
                  <a:ext uri="{0D108BD9-81ED-4DB2-BD59-A6C34878D82A}">
                    <a16:rowId xmlns:a16="http://schemas.microsoft.com/office/drawing/2014/main" val="2495306572"/>
                  </a:ext>
                </a:extLst>
              </a:tr>
              <a:tr h="370840">
                <a:tc>
                  <a:txBody>
                    <a:bodyPr/>
                    <a:lstStyle/>
                    <a:p>
                      <a:r>
                        <a:rPr lang="en-AU" sz="2000" dirty="0"/>
                        <a:t>Storybook</a:t>
                      </a:r>
                      <a:endParaRPr lang="en-GB" sz="2000" dirty="0"/>
                    </a:p>
                  </a:txBody>
                  <a:tcPr/>
                </a:tc>
                <a:tc>
                  <a:txBody>
                    <a:bodyPr/>
                    <a:lstStyle/>
                    <a:p>
                      <a:r>
                        <a:rPr lang="en-AU" sz="2000" dirty="0" smtClean="0"/>
                        <a:t>Final Reflection</a:t>
                      </a:r>
                      <a:endParaRPr lang="en-GB" sz="2000" dirty="0"/>
                    </a:p>
                  </a:txBody>
                  <a:tcPr/>
                </a:tc>
                <a:extLst>
                  <a:ext uri="{0D108BD9-81ED-4DB2-BD59-A6C34878D82A}">
                    <a16:rowId xmlns:a16="http://schemas.microsoft.com/office/drawing/2014/main" val="13739046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dirty="0"/>
                        <a:t>Curriculum Plan (using the storybook to teach your students</a:t>
                      </a:r>
                      <a:r>
                        <a:rPr lang="en-AU" sz="2000" baseline="0" dirty="0"/>
                        <a:t> narrative genre)</a:t>
                      </a:r>
                      <a:endParaRPr lang="en-GB" sz="2000" dirty="0"/>
                    </a:p>
                  </a:txBody>
                  <a:tcPr/>
                </a:tc>
                <a:tc>
                  <a:txBody>
                    <a:bodyPr/>
                    <a:lstStyle/>
                    <a:p>
                      <a:endParaRPr lang="en-GB" sz="2000" dirty="0"/>
                    </a:p>
                  </a:txBody>
                  <a:tcPr/>
                </a:tc>
                <a:extLst>
                  <a:ext uri="{0D108BD9-81ED-4DB2-BD59-A6C34878D82A}">
                    <a16:rowId xmlns:a16="http://schemas.microsoft.com/office/drawing/2014/main" val="2998690902"/>
                  </a:ext>
                </a:extLst>
              </a:tr>
            </a:tbl>
          </a:graphicData>
        </a:graphic>
      </p:graphicFrame>
      <p:sp>
        <p:nvSpPr>
          <p:cNvPr id="4" name="Title 3"/>
          <p:cNvSpPr>
            <a:spLocks noGrp="1"/>
          </p:cNvSpPr>
          <p:nvPr>
            <p:ph type="title"/>
          </p:nvPr>
        </p:nvSpPr>
        <p:spPr>
          <a:xfrm>
            <a:off x="3235135" y="116632"/>
            <a:ext cx="5937755" cy="1188720"/>
          </a:xfrm>
        </p:spPr>
        <p:txBody>
          <a:bodyPr/>
          <a:lstStyle/>
          <a:p>
            <a:r>
              <a:rPr lang="en-AU" dirty="0"/>
              <a:t>Assignment 2</a:t>
            </a:r>
            <a:endParaRPr lang="en-GB" dirty="0"/>
          </a:p>
        </p:txBody>
      </p:sp>
      <p:sp>
        <p:nvSpPr>
          <p:cNvPr id="5" name="Content Placeholder 4"/>
          <p:cNvSpPr>
            <a:spLocks noGrp="1"/>
          </p:cNvSpPr>
          <p:nvPr>
            <p:ph idx="1"/>
          </p:nvPr>
        </p:nvSpPr>
        <p:spPr>
          <a:xfrm>
            <a:off x="1991544" y="4149080"/>
            <a:ext cx="8424936" cy="2239020"/>
          </a:xfrm>
        </p:spPr>
        <p:txBody>
          <a:bodyPr>
            <a:noAutofit/>
          </a:bodyPr>
          <a:lstStyle/>
          <a:p>
            <a:r>
              <a:rPr lang="en-AU" sz="2400" dirty="0"/>
              <a:t>Upload to Moodle </a:t>
            </a:r>
            <a:r>
              <a:rPr lang="en-AU" sz="2400" b="1" dirty="0"/>
              <a:t>3</a:t>
            </a:r>
            <a:r>
              <a:rPr lang="en-AU" sz="2400" dirty="0"/>
              <a:t> documents</a:t>
            </a:r>
          </a:p>
          <a:p>
            <a:pPr lvl="1"/>
            <a:r>
              <a:rPr lang="en-AU" sz="2000" b="1" dirty="0"/>
              <a:t>2</a:t>
            </a:r>
            <a:r>
              <a:rPr lang="en-AU" sz="2000" dirty="0"/>
              <a:t> documents that your group have produced - Storybook + Curriculum plan (one upload per group_</a:t>
            </a:r>
          </a:p>
          <a:p>
            <a:pPr lvl="1"/>
            <a:r>
              <a:rPr lang="en-AU" sz="2000" b="1" dirty="0"/>
              <a:t>1 </a:t>
            </a:r>
            <a:r>
              <a:rPr lang="en-AU" sz="2000" dirty="0"/>
              <a:t>document that you have personally produced – </a:t>
            </a:r>
            <a:r>
              <a:rPr lang="en-AU" sz="2000" dirty="0" smtClean="0"/>
              <a:t>final</a:t>
            </a:r>
            <a:r>
              <a:rPr lang="en-AU" sz="2000" dirty="0" smtClean="0"/>
              <a:t> reflection</a:t>
            </a:r>
            <a:endParaRPr lang="en-GB" sz="2000" b="1" dirty="0"/>
          </a:p>
        </p:txBody>
      </p:sp>
      <p:sp>
        <p:nvSpPr>
          <p:cNvPr id="6" name="TextBox 5"/>
          <p:cNvSpPr txBox="1"/>
          <p:nvPr/>
        </p:nvSpPr>
        <p:spPr>
          <a:xfrm>
            <a:off x="2711624" y="3683826"/>
            <a:ext cx="6336704" cy="369332"/>
          </a:xfrm>
          <a:prstGeom prst="rect">
            <a:avLst/>
          </a:prstGeom>
          <a:noFill/>
        </p:spPr>
        <p:txBody>
          <a:bodyPr wrap="square" rtlCol="0">
            <a:spAutoFit/>
          </a:bodyPr>
          <a:lstStyle/>
          <a:p>
            <a:r>
              <a:rPr lang="en-AU" dirty="0"/>
              <a:t>* Overall presentation, including proof reading</a:t>
            </a:r>
            <a:endParaRPr lang="en-GB" dirty="0"/>
          </a:p>
        </p:txBody>
      </p:sp>
    </p:spTree>
    <p:extLst>
      <p:ext uri="{BB962C8B-B14F-4D97-AF65-F5344CB8AC3E}">
        <p14:creationId xmlns:p14="http://schemas.microsoft.com/office/powerpoint/2010/main" val="527924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83400-EE70-644B-AF64-330E03A84DF2}"/>
              </a:ext>
            </a:extLst>
          </p:cNvPr>
          <p:cNvSpPr>
            <a:spLocks noGrp="1"/>
          </p:cNvSpPr>
          <p:nvPr>
            <p:ph type="title"/>
          </p:nvPr>
        </p:nvSpPr>
        <p:spPr>
          <a:xfrm>
            <a:off x="1" y="1"/>
            <a:ext cx="3456431" cy="713231"/>
          </a:xfrm>
        </p:spPr>
        <p:txBody>
          <a:bodyPr/>
          <a:lstStyle/>
          <a:p>
            <a:r>
              <a:rPr lang="en-US" dirty="0"/>
              <a:t>Group work</a:t>
            </a:r>
          </a:p>
        </p:txBody>
      </p:sp>
      <p:pic>
        <p:nvPicPr>
          <p:cNvPr id="5" name="Content Placeholder 4">
            <a:extLst>
              <a:ext uri="{FF2B5EF4-FFF2-40B4-BE49-F238E27FC236}">
                <a16:creationId xmlns:a16="http://schemas.microsoft.com/office/drawing/2014/main" id="{428922D1-9A4C-B540-A2A8-39DE761963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5488" y="1853754"/>
            <a:ext cx="5199555" cy="3909018"/>
          </a:xfrm>
        </p:spPr>
      </p:pic>
      <p:sp>
        <p:nvSpPr>
          <p:cNvPr id="3" name="TextBox 2">
            <a:extLst>
              <a:ext uri="{FF2B5EF4-FFF2-40B4-BE49-F238E27FC236}">
                <a16:creationId xmlns:a16="http://schemas.microsoft.com/office/drawing/2014/main" id="{594877D4-9586-AD48-9293-577CC6CD02E9}"/>
              </a:ext>
            </a:extLst>
          </p:cNvPr>
          <p:cNvSpPr txBox="1"/>
          <p:nvPr/>
        </p:nvSpPr>
        <p:spPr>
          <a:xfrm>
            <a:off x="5852160" y="475488"/>
            <a:ext cx="5888736" cy="6217087"/>
          </a:xfrm>
          <a:prstGeom prst="rect">
            <a:avLst/>
          </a:prstGeom>
          <a:noFill/>
        </p:spPr>
        <p:txBody>
          <a:bodyPr wrap="square" rtlCol="0">
            <a:spAutoFit/>
          </a:bodyPr>
          <a:lstStyle/>
          <a:p>
            <a:r>
              <a:rPr lang="en-US" sz="2800" dirty="0"/>
              <a:t>Explore the Supported Reading resources under Moodle Topic 10 </a:t>
            </a:r>
          </a:p>
          <a:p>
            <a:endParaRPr lang="en-US" dirty="0"/>
          </a:p>
          <a:p>
            <a:endParaRPr lang="en-US" sz="2800" dirty="0"/>
          </a:p>
          <a:p>
            <a:pPr marL="457200" indent="-457200">
              <a:buFont typeface="Wingdings" pitchFamily="2" charset="2"/>
              <a:buChar char="Ø"/>
            </a:pPr>
            <a:r>
              <a:rPr lang="en-US" sz="2800" dirty="0"/>
              <a:t>What meaningful supported reading activities can you add to your curriculum plan</a:t>
            </a:r>
          </a:p>
          <a:p>
            <a:pPr marL="457200" indent="-457200">
              <a:buFont typeface="Wingdings" pitchFamily="2" charset="2"/>
              <a:buChar char="Ø"/>
            </a:pPr>
            <a:r>
              <a:rPr lang="en-US" sz="2800" dirty="0"/>
              <a:t>What aspects of student learning will you focus on e.g. enjoyment, vocabulary, reading for fluency, comprehension, learning about the narrative genre</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9349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7650" y="0"/>
            <a:ext cx="5760639" cy="980728"/>
          </a:xfrm>
        </p:spPr>
        <p:txBody>
          <a:bodyPr/>
          <a:lstStyle/>
          <a:p>
            <a:r>
              <a:rPr lang="en-US" dirty="0"/>
              <a:t>FOR NEXT WEEK</a:t>
            </a:r>
          </a:p>
        </p:txBody>
      </p:sp>
      <p:sp>
        <p:nvSpPr>
          <p:cNvPr id="3" name="Content Placeholder 2"/>
          <p:cNvSpPr>
            <a:spLocks noGrp="1"/>
          </p:cNvSpPr>
          <p:nvPr>
            <p:ph idx="1"/>
          </p:nvPr>
        </p:nvSpPr>
        <p:spPr>
          <a:xfrm>
            <a:off x="749808" y="603504"/>
            <a:ext cx="10098720" cy="6222220"/>
          </a:xfrm>
        </p:spPr>
        <p:txBody>
          <a:bodyPr>
            <a:normAutofit/>
          </a:bodyPr>
          <a:lstStyle/>
          <a:p>
            <a:pPr marL="0" indent="0" algn="ctr">
              <a:buNone/>
            </a:pPr>
            <a:r>
              <a:rPr lang="en-US" sz="3200" dirty="0">
                <a:solidFill>
                  <a:srgbClr val="7030A0"/>
                </a:solidFill>
              </a:rPr>
              <a:t>Continue working in your group to finish your picture story book &amp; curriculum plan</a:t>
            </a:r>
          </a:p>
          <a:p>
            <a:pPr marL="0" indent="0" algn="ctr">
              <a:buNone/>
            </a:pPr>
            <a:r>
              <a:rPr lang="en-US" sz="3200" dirty="0">
                <a:solidFill>
                  <a:srgbClr val="7030A0"/>
                </a:solidFill>
              </a:rPr>
              <a:t>Remember to complete your individual journal for Week 10 supporting it with the unit readings</a:t>
            </a:r>
          </a:p>
          <a:p>
            <a:pPr marL="0" indent="0" algn="ctr">
              <a:buNone/>
            </a:pPr>
            <a:r>
              <a:rPr lang="en-US" sz="3200" dirty="0">
                <a:solidFill>
                  <a:srgbClr val="7030A0"/>
                </a:solidFill>
              </a:rPr>
              <a:t>Next week we will look at </a:t>
            </a:r>
          </a:p>
          <a:p>
            <a:pPr marL="0" indent="0" algn="ctr">
              <a:buNone/>
            </a:pPr>
            <a:r>
              <a:rPr lang="en-US" sz="3200" dirty="0">
                <a:solidFill>
                  <a:schemeClr val="accent1">
                    <a:lumMod val="75000"/>
                  </a:schemeClr>
                </a:solidFill>
              </a:rPr>
              <a:t>Assessment for, of and as learning</a:t>
            </a:r>
            <a:endParaRPr lang="en-US" sz="3200" dirty="0">
              <a:solidFill>
                <a:srgbClr val="7030A0"/>
              </a:solidFill>
            </a:endParaRPr>
          </a:p>
          <a:p>
            <a:pPr marL="0" indent="0" algn="ctr">
              <a:buNone/>
            </a:pPr>
            <a:endParaRPr lang="en-US" sz="3200" dirty="0">
              <a:solidFill>
                <a:srgbClr val="7030A0"/>
              </a:solidFill>
            </a:endParaRPr>
          </a:p>
        </p:txBody>
      </p:sp>
      <p:pic>
        <p:nvPicPr>
          <p:cNvPr id="6" name="Picture 5">
            <a:extLst>
              <a:ext uri="{FF2B5EF4-FFF2-40B4-BE49-F238E27FC236}">
                <a16:creationId xmlns:a16="http://schemas.microsoft.com/office/drawing/2014/main" id="{C959BB49-97E5-0344-BC21-72D96744BB27}"/>
              </a:ext>
            </a:extLst>
          </p:cNvPr>
          <p:cNvPicPr>
            <a:picLocks noChangeAspect="1"/>
          </p:cNvPicPr>
          <p:nvPr/>
        </p:nvPicPr>
        <p:blipFill>
          <a:blip r:embed="rId3"/>
          <a:stretch>
            <a:fillRect/>
          </a:stretch>
        </p:blipFill>
        <p:spPr>
          <a:xfrm>
            <a:off x="4295800" y="4605536"/>
            <a:ext cx="3619872" cy="2220188"/>
          </a:xfrm>
          <a:prstGeom prst="rect">
            <a:avLst/>
          </a:prstGeom>
        </p:spPr>
      </p:pic>
    </p:spTree>
    <p:extLst>
      <p:ext uri="{BB962C8B-B14F-4D97-AF65-F5344CB8AC3E}">
        <p14:creationId xmlns:p14="http://schemas.microsoft.com/office/powerpoint/2010/main" val="3481431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1BC226-7EAE-6248-B863-E1FED5D9BA83}"/>
              </a:ext>
            </a:extLst>
          </p:cNvPr>
          <p:cNvSpPr>
            <a:spLocks noGrp="1"/>
          </p:cNvSpPr>
          <p:nvPr>
            <p:ph idx="1"/>
          </p:nvPr>
        </p:nvSpPr>
        <p:spPr>
          <a:xfrm>
            <a:off x="128016" y="329184"/>
            <a:ext cx="11832336" cy="5137161"/>
          </a:xfr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a:normAutofit/>
          </a:bodyPr>
          <a:lstStyle/>
          <a:p>
            <a:pPr marL="0" indent="0">
              <a:buNone/>
            </a:pPr>
            <a:r>
              <a:rPr lang="en-US" sz="3200" b="1" dirty="0"/>
              <a:t>This week we will:</a:t>
            </a:r>
          </a:p>
          <a:p>
            <a:r>
              <a:rPr lang="en-US" sz="3200" dirty="0"/>
              <a:t>revisit the teaching-learning curriculum cycle</a:t>
            </a:r>
          </a:p>
          <a:p>
            <a:r>
              <a:rPr lang="en-US" sz="3200" dirty="0"/>
              <a:t>explore </a:t>
            </a:r>
            <a:r>
              <a:rPr lang="en-AU" sz="3200" dirty="0"/>
              <a:t>approaches for supported reading specifically looking at:</a:t>
            </a:r>
          </a:p>
          <a:p>
            <a:pPr lvl="1">
              <a:buFont typeface="Courier New" panose="02070309020205020404" pitchFamily="49" charset="0"/>
              <a:buChar char="o"/>
            </a:pPr>
            <a:r>
              <a:rPr lang="en-AU" sz="3200" dirty="0" smtClean="0"/>
              <a:t> Shared </a:t>
            </a:r>
            <a:r>
              <a:rPr lang="en-AU" sz="3200" dirty="0"/>
              <a:t>reading</a:t>
            </a:r>
          </a:p>
          <a:p>
            <a:pPr lvl="1">
              <a:buFont typeface="Courier New" panose="02070309020205020404" pitchFamily="49" charset="0"/>
              <a:buChar char="o"/>
            </a:pPr>
            <a:r>
              <a:rPr lang="en-AU" sz="3200" dirty="0" smtClean="0"/>
              <a:t> Small </a:t>
            </a:r>
            <a:r>
              <a:rPr lang="en-AU" sz="3200" dirty="0"/>
              <a:t>group work</a:t>
            </a:r>
          </a:p>
          <a:p>
            <a:pPr lvl="1">
              <a:buFont typeface="Courier New" panose="02070309020205020404" pitchFamily="49" charset="0"/>
              <a:buChar char="o"/>
            </a:pPr>
            <a:r>
              <a:rPr lang="en-AU" sz="3200" dirty="0" smtClean="0"/>
              <a:t> Using </a:t>
            </a:r>
            <a:r>
              <a:rPr lang="en-AU" sz="3200" dirty="0"/>
              <a:t>language as a resource</a:t>
            </a:r>
          </a:p>
          <a:p>
            <a:r>
              <a:rPr lang="en-AU" sz="3200" dirty="0"/>
              <a:t>We will continue small group work on Assessment Task 2</a:t>
            </a:r>
            <a:endParaRPr lang="en-US" sz="3200" dirty="0"/>
          </a:p>
        </p:txBody>
      </p:sp>
    </p:spTree>
    <p:extLst>
      <p:ext uri="{BB962C8B-B14F-4D97-AF65-F5344CB8AC3E}">
        <p14:creationId xmlns:p14="http://schemas.microsoft.com/office/powerpoint/2010/main" val="26676693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4B0C4A-609A-E34F-8A4E-A70FD8826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22533"/>
            <a:ext cx="9144000" cy="5212935"/>
          </a:xfrm>
          <a:prstGeom prst="rect">
            <a:avLst/>
          </a:prstGeom>
        </p:spPr>
      </p:pic>
      <p:sp>
        <p:nvSpPr>
          <p:cNvPr id="2" name="TextBox 1">
            <a:extLst>
              <a:ext uri="{FF2B5EF4-FFF2-40B4-BE49-F238E27FC236}">
                <a16:creationId xmlns:a16="http://schemas.microsoft.com/office/drawing/2014/main" id="{D9059A42-2DE2-424B-BE38-7926A1CF2397}"/>
              </a:ext>
            </a:extLst>
          </p:cNvPr>
          <p:cNvSpPr txBox="1"/>
          <p:nvPr/>
        </p:nvSpPr>
        <p:spPr>
          <a:xfrm>
            <a:off x="402336" y="182880"/>
            <a:ext cx="7717536" cy="523220"/>
          </a:xfrm>
          <a:prstGeom prst="rect">
            <a:avLst/>
          </a:prstGeom>
          <a:noFill/>
        </p:spPr>
        <p:txBody>
          <a:bodyPr wrap="square" rtlCol="0">
            <a:spAutoFit/>
          </a:bodyPr>
          <a:lstStyle/>
          <a:p>
            <a:r>
              <a:rPr lang="en-US" sz="2800" dirty="0"/>
              <a:t>Teaching-Learning curriculum cycle</a:t>
            </a:r>
          </a:p>
        </p:txBody>
      </p:sp>
    </p:spTree>
    <p:extLst>
      <p:ext uri="{BB962C8B-B14F-4D97-AF65-F5344CB8AC3E}">
        <p14:creationId xmlns:p14="http://schemas.microsoft.com/office/powerpoint/2010/main" val="343438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151703-592C-2C4B-BC4E-14E07CCC3505}"/>
              </a:ext>
            </a:extLst>
          </p:cNvPr>
          <p:cNvSpPr txBox="1"/>
          <p:nvPr/>
        </p:nvSpPr>
        <p:spPr>
          <a:xfrm>
            <a:off x="7121037" y="804672"/>
            <a:ext cx="4930755" cy="440120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800" dirty="0"/>
              <a:t>Teachers can use a suite of practices to support the teaching of reading. Initially, the focus of the reading is on meaning and enjoyment. Then teachers reread the text to explicitly demonstrate reading strategies and engage in problem solving using meaning, structure and visual information.</a:t>
            </a:r>
          </a:p>
        </p:txBody>
      </p:sp>
      <p:pic>
        <p:nvPicPr>
          <p:cNvPr id="4" name="Picture 3">
            <a:extLst>
              <a:ext uri="{FF2B5EF4-FFF2-40B4-BE49-F238E27FC236}">
                <a16:creationId xmlns:a16="http://schemas.microsoft.com/office/drawing/2014/main" id="{D1C6FCAA-74C9-1745-B696-C97139492211}"/>
              </a:ext>
            </a:extLst>
          </p:cNvPr>
          <p:cNvPicPr>
            <a:picLocks noChangeAspect="1"/>
          </p:cNvPicPr>
          <p:nvPr/>
        </p:nvPicPr>
        <p:blipFill>
          <a:blip r:embed="rId2"/>
          <a:stretch>
            <a:fillRect/>
          </a:stretch>
        </p:blipFill>
        <p:spPr>
          <a:xfrm>
            <a:off x="215391" y="230909"/>
            <a:ext cx="6759719" cy="5366269"/>
          </a:xfrm>
          <a:prstGeom prst="rect">
            <a:avLst/>
          </a:prstGeom>
        </p:spPr>
      </p:pic>
      <p:sp>
        <p:nvSpPr>
          <p:cNvPr id="5" name="TextBox 4">
            <a:extLst>
              <a:ext uri="{FF2B5EF4-FFF2-40B4-BE49-F238E27FC236}">
                <a16:creationId xmlns:a16="http://schemas.microsoft.com/office/drawing/2014/main" id="{786C1D47-F5A9-B146-A7A3-208261A4DC35}"/>
              </a:ext>
            </a:extLst>
          </p:cNvPr>
          <p:cNvSpPr txBox="1"/>
          <p:nvPr/>
        </p:nvSpPr>
        <p:spPr>
          <a:xfrm>
            <a:off x="7924800" y="5591374"/>
            <a:ext cx="3924300" cy="369332"/>
          </a:xfrm>
          <a:prstGeom prst="rect">
            <a:avLst/>
          </a:prstGeom>
          <a:noFill/>
        </p:spPr>
        <p:txBody>
          <a:bodyPr wrap="square" rtlCol="0">
            <a:spAutoFit/>
          </a:bodyPr>
          <a:lstStyle/>
          <a:p>
            <a:r>
              <a:rPr lang="en-US" dirty="0"/>
              <a:t>Ref: DET Literacy Teaching Toolkit</a:t>
            </a:r>
          </a:p>
        </p:txBody>
      </p:sp>
    </p:spTree>
    <p:extLst>
      <p:ext uri="{BB962C8B-B14F-4D97-AF65-F5344CB8AC3E}">
        <p14:creationId xmlns:p14="http://schemas.microsoft.com/office/powerpoint/2010/main" val="40456015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2C408A-739A-4649-828E-DD2FEEEE31A5}"/>
              </a:ext>
            </a:extLst>
          </p:cNvPr>
          <p:cNvSpPr txBox="1"/>
          <p:nvPr/>
        </p:nvSpPr>
        <p:spPr>
          <a:xfrm>
            <a:off x="190500" y="0"/>
            <a:ext cx="3886200" cy="646331"/>
          </a:xfrm>
          <a:prstGeom prst="rect">
            <a:avLst/>
          </a:prstGeom>
          <a:noFill/>
        </p:spPr>
        <p:txBody>
          <a:bodyPr wrap="square" rtlCol="0">
            <a:spAutoFit/>
          </a:bodyPr>
          <a:lstStyle/>
          <a:p>
            <a:r>
              <a:rPr lang="en-US" sz="3600" dirty="0"/>
              <a:t>Shared Reading</a:t>
            </a:r>
          </a:p>
        </p:txBody>
      </p:sp>
      <p:sp>
        <p:nvSpPr>
          <p:cNvPr id="3" name="TextBox 2">
            <a:extLst>
              <a:ext uri="{FF2B5EF4-FFF2-40B4-BE49-F238E27FC236}">
                <a16:creationId xmlns:a16="http://schemas.microsoft.com/office/drawing/2014/main" id="{FE44331F-13EA-D045-8DF2-B9894F8031A0}"/>
              </a:ext>
            </a:extLst>
          </p:cNvPr>
          <p:cNvSpPr txBox="1"/>
          <p:nvPr/>
        </p:nvSpPr>
        <p:spPr>
          <a:xfrm>
            <a:off x="190500" y="770867"/>
            <a:ext cx="5990336" cy="452431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AU" sz="3200" dirty="0"/>
              <a:t>Shared reading often involves the teacher reading (often an enlarged) text leading the students to apply reading skills and strategies previously introduced and to observe features of the text (</a:t>
            </a:r>
            <a:r>
              <a:rPr lang="en-AU" sz="3200" dirty="0" err="1"/>
              <a:t>e.g</a:t>
            </a:r>
            <a:r>
              <a:rPr lang="en-AU" sz="3200" dirty="0"/>
              <a:t>, the text structure and language features) often in preparation for writing a similar text</a:t>
            </a:r>
            <a:r>
              <a:rPr lang="en-AU" sz="3200" dirty="0" smtClean="0"/>
              <a:t>.</a:t>
            </a:r>
            <a:endParaRPr lang="en-AU" sz="3200" dirty="0"/>
          </a:p>
        </p:txBody>
      </p:sp>
      <p:pic>
        <p:nvPicPr>
          <p:cNvPr id="7" name="Picture 6">
            <a:extLst>
              <a:ext uri="{FF2B5EF4-FFF2-40B4-BE49-F238E27FC236}">
                <a16:creationId xmlns:a16="http://schemas.microsoft.com/office/drawing/2014/main" id="{549D9750-DEB8-4F49-A0A2-EB0CAE901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8174" y="1123614"/>
            <a:ext cx="5287499" cy="3965622"/>
          </a:xfrm>
          <a:prstGeom prst="rect">
            <a:avLst/>
          </a:prstGeom>
        </p:spPr>
      </p:pic>
    </p:spTree>
    <p:extLst>
      <p:ext uri="{BB962C8B-B14F-4D97-AF65-F5344CB8AC3E}">
        <p14:creationId xmlns:p14="http://schemas.microsoft.com/office/powerpoint/2010/main" val="826896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A790AB-9C31-9A40-97B4-42403E15EE08}"/>
              </a:ext>
            </a:extLst>
          </p:cNvPr>
          <p:cNvSpPr txBox="1"/>
          <p:nvPr/>
        </p:nvSpPr>
        <p:spPr>
          <a:xfrm>
            <a:off x="292608" y="279408"/>
            <a:ext cx="3749040" cy="3231654"/>
          </a:xfrm>
          <a:prstGeom prst="rect">
            <a:avLst/>
          </a:prstGeom>
          <a:noFill/>
        </p:spPr>
        <p:txBody>
          <a:bodyPr wrap="square" rtlCol="0">
            <a:spAutoFit/>
          </a:bodyPr>
          <a:lstStyle/>
          <a:p>
            <a:r>
              <a:rPr lang="en-US" sz="3600" dirty="0"/>
              <a:t>Grouping Practices</a:t>
            </a:r>
          </a:p>
          <a:p>
            <a:endParaRPr lang="en-US" sz="2800" dirty="0"/>
          </a:p>
          <a:p>
            <a:r>
              <a:rPr lang="en-US" sz="2800" dirty="0">
                <a:solidFill>
                  <a:srgbClr val="C00000"/>
                </a:solidFill>
              </a:rPr>
              <a:t>Individual</a:t>
            </a:r>
          </a:p>
          <a:p>
            <a:endParaRPr lang="en-US" sz="2800" dirty="0">
              <a:solidFill>
                <a:srgbClr val="C00000"/>
              </a:solidFill>
            </a:endParaRPr>
          </a:p>
          <a:p>
            <a:r>
              <a:rPr lang="en-US" sz="2800" dirty="0">
                <a:solidFill>
                  <a:srgbClr val="C00000"/>
                </a:solidFill>
              </a:rPr>
              <a:t>Small group</a:t>
            </a:r>
          </a:p>
          <a:p>
            <a:endParaRPr lang="en-US" sz="2800" dirty="0">
              <a:solidFill>
                <a:srgbClr val="C00000"/>
              </a:solidFill>
            </a:endParaRPr>
          </a:p>
          <a:p>
            <a:r>
              <a:rPr lang="en-US" sz="2800" dirty="0">
                <a:solidFill>
                  <a:srgbClr val="C00000"/>
                </a:solidFill>
              </a:rPr>
              <a:t>Whole Class</a:t>
            </a:r>
          </a:p>
        </p:txBody>
      </p:sp>
      <p:pic>
        <p:nvPicPr>
          <p:cNvPr id="6" name="Picture 5">
            <a:extLst>
              <a:ext uri="{FF2B5EF4-FFF2-40B4-BE49-F238E27FC236}">
                <a16:creationId xmlns:a16="http://schemas.microsoft.com/office/drawing/2014/main" id="{8350F2A2-4B22-4743-B23F-7B8748EF38F3}"/>
              </a:ext>
            </a:extLst>
          </p:cNvPr>
          <p:cNvPicPr>
            <a:picLocks noChangeAspect="1"/>
          </p:cNvPicPr>
          <p:nvPr/>
        </p:nvPicPr>
        <p:blipFill>
          <a:blip r:embed="rId2"/>
          <a:stretch>
            <a:fillRect/>
          </a:stretch>
        </p:blipFill>
        <p:spPr>
          <a:xfrm>
            <a:off x="5659770" y="371771"/>
            <a:ext cx="5331895" cy="2934847"/>
          </a:xfrm>
          <a:prstGeom prst="rect">
            <a:avLst/>
          </a:prstGeom>
        </p:spPr>
      </p:pic>
      <p:pic>
        <p:nvPicPr>
          <p:cNvPr id="8" name="Picture 7">
            <a:extLst>
              <a:ext uri="{FF2B5EF4-FFF2-40B4-BE49-F238E27FC236}">
                <a16:creationId xmlns:a16="http://schemas.microsoft.com/office/drawing/2014/main" id="{3F66EB05-21B8-FA44-8AAB-C7D2C44A2667}"/>
              </a:ext>
            </a:extLst>
          </p:cNvPr>
          <p:cNvPicPr>
            <a:picLocks noChangeAspect="1"/>
          </p:cNvPicPr>
          <p:nvPr/>
        </p:nvPicPr>
        <p:blipFill>
          <a:blip r:embed="rId3"/>
          <a:stretch>
            <a:fillRect/>
          </a:stretch>
        </p:blipFill>
        <p:spPr>
          <a:xfrm>
            <a:off x="4269185" y="3749964"/>
            <a:ext cx="5399224" cy="2880591"/>
          </a:xfrm>
          <a:prstGeom prst="rect">
            <a:avLst/>
          </a:prstGeom>
        </p:spPr>
      </p:pic>
      <p:sp>
        <p:nvSpPr>
          <p:cNvPr id="2" name="TextBox 1">
            <a:extLst>
              <a:ext uri="{FF2B5EF4-FFF2-40B4-BE49-F238E27FC236}">
                <a16:creationId xmlns:a16="http://schemas.microsoft.com/office/drawing/2014/main" id="{A663951B-A506-A149-9BE5-D3087D197841}"/>
              </a:ext>
            </a:extLst>
          </p:cNvPr>
          <p:cNvSpPr txBox="1"/>
          <p:nvPr/>
        </p:nvSpPr>
        <p:spPr>
          <a:xfrm>
            <a:off x="292608" y="4152900"/>
            <a:ext cx="3479292" cy="138499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2800" dirty="0"/>
              <a:t>Provides opportunities to differentiate instruction</a:t>
            </a:r>
          </a:p>
        </p:txBody>
      </p:sp>
    </p:spTree>
    <p:extLst>
      <p:ext uri="{BB962C8B-B14F-4D97-AF65-F5344CB8AC3E}">
        <p14:creationId xmlns:p14="http://schemas.microsoft.com/office/powerpoint/2010/main" val="2032409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EC744-D160-C242-B5AF-02EFDB105AC1}"/>
              </a:ext>
            </a:extLst>
          </p:cNvPr>
          <p:cNvSpPr>
            <a:spLocks noGrp="1"/>
          </p:cNvSpPr>
          <p:nvPr>
            <p:ph type="title"/>
          </p:nvPr>
        </p:nvSpPr>
        <p:spPr>
          <a:xfrm>
            <a:off x="266700" y="114301"/>
            <a:ext cx="10788153" cy="647699"/>
          </a:xfrm>
        </p:spPr>
        <p:txBody>
          <a:bodyPr/>
          <a:lstStyle/>
          <a:p>
            <a:r>
              <a:rPr lang="en-US" dirty="0"/>
              <a:t>Small Group Work</a:t>
            </a:r>
          </a:p>
        </p:txBody>
      </p:sp>
      <p:sp>
        <p:nvSpPr>
          <p:cNvPr id="3" name="Content Placeholder 2">
            <a:extLst>
              <a:ext uri="{FF2B5EF4-FFF2-40B4-BE49-F238E27FC236}">
                <a16:creationId xmlns:a16="http://schemas.microsoft.com/office/drawing/2014/main" id="{61FCAA36-282C-474B-A3CF-DD537E7199C5}"/>
              </a:ext>
            </a:extLst>
          </p:cNvPr>
          <p:cNvSpPr>
            <a:spLocks noGrp="1"/>
          </p:cNvSpPr>
          <p:nvPr>
            <p:ph sz="half" idx="1"/>
          </p:nvPr>
        </p:nvSpPr>
        <p:spPr>
          <a:xfrm>
            <a:off x="177801" y="762000"/>
            <a:ext cx="4978400" cy="4697473"/>
          </a:xfrm>
        </p:spPr>
        <p:txBody>
          <a:bodyPr/>
          <a:lstStyle/>
          <a:p>
            <a:r>
              <a:rPr lang="en-US" sz="2800" dirty="0"/>
              <a:t>Group A (1/2 class)</a:t>
            </a:r>
          </a:p>
          <a:p>
            <a:pPr marL="0" indent="0">
              <a:buNone/>
            </a:pPr>
            <a:r>
              <a:rPr lang="en-US" sz="2800" dirty="0"/>
              <a:t>Shared Reading with Tutor</a:t>
            </a:r>
          </a:p>
          <a:p>
            <a:endParaRPr lang="en-US" dirty="0"/>
          </a:p>
        </p:txBody>
      </p:sp>
      <p:sp>
        <p:nvSpPr>
          <p:cNvPr id="7" name="TextBox 6">
            <a:extLst>
              <a:ext uri="{FF2B5EF4-FFF2-40B4-BE49-F238E27FC236}">
                <a16:creationId xmlns:a16="http://schemas.microsoft.com/office/drawing/2014/main" id="{E848AF26-5998-C948-8151-B04C420E1B5F}"/>
              </a:ext>
            </a:extLst>
          </p:cNvPr>
          <p:cNvSpPr txBox="1"/>
          <p:nvPr/>
        </p:nvSpPr>
        <p:spPr>
          <a:xfrm>
            <a:off x="5410200" y="114302"/>
            <a:ext cx="6438900" cy="1661993"/>
          </a:xfrm>
          <a:prstGeom prst="rect">
            <a:avLst/>
          </a:prstGeom>
          <a:noFill/>
        </p:spPr>
        <p:txBody>
          <a:bodyPr wrap="square" rtlCol="0">
            <a:spAutoFit/>
          </a:bodyPr>
          <a:lstStyle/>
          <a:p>
            <a:r>
              <a:rPr lang="en-US" sz="2800" dirty="0"/>
              <a:t>Group B (1/2 class)</a:t>
            </a:r>
          </a:p>
          <a:p>
            <a:endParaRPr lang="en-US" dirty="0"/>
          </a:p>
          <a:p>
            <a:r>
              <a:rPr lang="en-US" sz="2800" dirty="0"/>
              <a:t>Listen to Podcast: </a:t>
            </a:r>
            <a:r>
              <a:rPr lang="en-US" sz="2800" dirty="0" smtClean="0"/>
              <a:t>ABC </a:t>
            </a:r>
            <a:r>
              <a:rPr lang="en-US" sz="2800" dirty="0"/>
              <a:t>Radio National</a:t>
            </a:r>
          </a:p>
          <a:p>
            <a:r>
              <a:rPr lang="en-US" sz="2800" dirty="0" err="1"/>
              <a:t>Lynley</a:t>
            </a:r>
            <a:r>
              <a:rPr lang="en-US" sz="2800" dirty="0"/>
              <a:t> Dodd: Children’s Author</a:t>
            </a:r>
          </a:p>
        </p:txBody>
      </p:sp>
      <p:pic>
        <p:nvPicPr>
          <p:cNvPr id="9" name="Picture 8">
            <a:extLst>
              <a:ext uri="{FF2B5EF4-FFF2-40B4-BE49-F238E27FC236}">
                <a16:creationId xmlns:a16="http://schemas.microsoft.com/office/drawing/2014/main" id="{4FA54B9A-0C12-0F4D-BF28-897976A40C67}"/>
              </a:ext>
            </a:extLst>
          </p:cNvPr>
          <p:cNvPicPr>
            <a:picLocks noChangeAspect="1"/>
          </p:cNvPicPr>
          <p:nvPr/>
        </p:nvPicPr>
        <p:blipFill>
          <a:blip r:embed="rId2"/>
          <a:stretch>
            <a:fillRect/>
          </a:stretch>
        </p:blipFill>
        <p:spPr>
          <a:xfrm>
            <a:off x="5475076" y="1776295"/>
            <a:ext cx="2908725" cy="2113534"/>
          </a:xfrm>
          <a:prstGeom prst="rect">
            <a:avLst/>
          </a:prstGeom>
        </p:spPr>
      </p:pic>
      <p:pic>
        <p:nvPicPr>
          <p:cNvPr id="15" name="Picture 14">
            <a:extLst>
              <a:ext uri="{FF2B5EF4-FFF2-40B4-BE49-F238E27FC236}">
                <a16:creationId xmlns:a16="http://schemas.microsoft.com/office/drawing/2014/main" id="{1C17B6F7-3BA2-8645-AB85-B67404F0C0C8}"/>
              </a:ext>
            </a:extLst>
          </p:cNvPr>
          <p:cNvPicPr>
            <a:picLocks noChangeAspect="1"/>
          </p:cNvPicPr>
          <p:nvPr/>
        </p:nvPicPr>
        <p:blipFill>
          <a:blip r:embed="rId3"/>
          <a:stretch>
            <a:fillRect/>
          </a:stretch>
        </p:blipFill>
        <p:spPr>
          <a:xfrm>
            <a:off x="8986601" y="1776295"/>
            <a:ext cx="2862499" cy="2067360"/>
          </a:xfrm>
          <a:prstGeom prst="rect">
            <a:avLst/>
          </a:prstGeom>
        </p:spPr>
      </p:pic>
      <p:sp>
        <p:nvSpPr>
          <p:cNvPr id="16" name="TextBox 15">
            <a:extLst>
              <a:ext uri="{FF2B5EF4-FFF2-40B4-BE49-F238E27FC236}">
                <a16:creationId xmlns:a16="http://schemas.microsoft.com/office/drawing/2014/main" id="{75C1ADD0-0281-4B45-B3FA-EDA3D979D169}"/>
              </a:ext>
            </a:extLst>
          </p:cNvPr>
          <p:cNvSpPr txBox="1"/>
          <p:nvPr/>
        </p:nvSpPr>
        <p:spPr>
          <a:xfrm>
            <a:off x="3950208" y="3843655"/>
            <a:ext cx="8013192" cy="1938992"/>
          </a:xfrm>
          <a:prstGeom prst="rect">
            <a:avLst/>
          </a:prstGeom>
          <a:noFill/>
        </p:spPr>
        <p:txBody>
          <a:bodyPr wrap="square" rtlCol="0">
            <a:spAutoFit/>
          </a:bodyPr>
          <a:lstStyle/>
          <a:p>
            <a:r>
              <a:rPr lang="en-US" sz="2400" dirty="0"/>
              <a:t>Listen to the Podcast –available on Moodle(</a:t>
            </a:r>
            <a:r>
              <a:rPr lang="en-US" sz="2000" dirty="0"/>
              <a:t>bottom of Week 10</a:t>
            </a:r>
            <a:r>
              <a:rPr lang="en-US" sz="2400" dirty="0"/>
              <a:t>)</a:t>
            </a:r>
          </a:p>
          <a:p>
            <a:r>
              <a:rPr lang="en-US" sz="2400" dirty="0"/>
              <a:t>Read some </a:t>
            </a:r>
            <a:r>
              <a:rPr lang="en-US" sz="2400" dirty="0" err="1"/>
              <a:t>Lynley</a:t>
            </a:r>
            <a:r>
              <a:rPr lang="en-US" sz="2400" dirty="0"/>
              <a:t> Dodd books</a:t>
            </a:r>
          </a:p>
          <a:p>
            <a:pPr marL="342900" indent="-342900">
              <a:buFont typeface="Wingdings" pitchFamily="2" charset="2"/>
              <a:buChar char="v"/>
            </a:pPr>
            <a:r>
              <a:rPr lang="en-US" sz="2400" dirty="0"/>
              <a:t>Consider your own illustrations for you picture story books</a:t>
            </a:r>
          </a:p>
          <a:p>
            <a:pPr marL="342900" indent="-342900">
              <a:buFont typeface="Wingdings" pitchFamily="2" charset="2"/>
              <a:buChar char="v"/>
            </a:pPr>
            <a:r>
              <a:rPr lang="en-US" sz="2400" dirty="0"/>
              <a:t>Where have your ideas come from?</a:t>
            </a:r>
          </a:p>
          <a:p>
            <a:pPr marL="342900" indent="-342900">
              <a:buFont typeface="Wingdings" pitchFamily="2" charset="2"/>
              <a:buChar char="v"/>
            </a:pPr>
            <a:r>
              <a:rPr lang="en-US" sz="2400" dirty="0"/>
              <a:t>What language are you using to describe your illustrations?</a:t>
            </a:r>
          </a:p>
        </p:txBody>
      </p:sp>
      <p:pic>
        <p:nvPicPr>
          <p:cNvPr id="4" name="Picture 3"/>
          <p:cNvPicPr>
            <a:picLocks noChangeAspect="1"/>
          </p:cNvPicPr>
          <p:nvPr/>
        </p:nvPicPr>
        <p:blipFill>
          <a:blip r:embed="rId4"/>
          <a:stretch>
            <a:fillRect/>
          </a:stretch>
        </p:blipFill>
        <p:spPr>
          <a:xfrm>
            <a:off x="276166" y="2326208"/>
            <a:ext cx="3575677" cy="3127242"/>
          </a:xfrm>
          <a:prstGeom prst="rect">
            <a:avLst/>
          </a:prstGeom>
        </p:spPr>
      </p:pic>
    </p:spTree>
    <p:extLst>
      <p:ext uri="{BB962C8B-B14F-4D97-AF65-F5344CB8AC3E}">
        <p14:creationId xmlns:p14="http://schemas.microsoft.com/office/powerpoint/2010/main" val="17475544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5D24-D953-C549-A345-10BF381304E4}"/>
              </a:ext>
            </a:extLst>
          </p:cNvPr>
          <p:cNvSpPr>
            <a:spLocks noGrp="1"/>
          </p:cNvSpPr>
          <p:nvPr>
            <p:ph type="title"/>
          </p:nvPr>
        </p:nvSpPr>
        <p:spPr>
          <a:xfrm>
            <a:off x="128017" y="182881"/>
            <a:ext cx="10926837" cy="457199"/>
          </a:xfrm>
        </p:spPr>
        <p:txBody>
          <a:bodyPr>
            <a:normAutofit fontScale="90000"/>
          </a:bodyPr>
          <a:lstStyle/>
          <a:p>
            <a:r>
              <a:rPr lang="en-US" dirty="0">
                <a:solidFill>
                  <a:schemeClr val="accent2"/>
                </a:solidFill>
              </a:rPr>
              <a:t>Shared Reading Procedure</a:t>
            </a:r>
          </a:p>
        </p:txBody>
      </p:sp>
      <p:sp>
        <p:nvSpPr>
          <p:cNvPr id="3" name="Content Placeholder 2">
            <a:extLst>
              <a:ext uri="{FF2B5EF4-FFF2-40B4-BE49-F238E27FC236}">
                <a16:creationId xmlns:a16="http://schemas.microsoft.com/office/drawing/2014/main" id="{066296C2-B2A3-6B43-883E-2588B5F5542A}"/>
              </a:ext>
            </a:extLst>
          </p:cNvPr>
          <p:cNvSpPr>
            <a:spLocks noGrp="1"/>
          </p:cNvSpPr>
          <p:nvPr>
            <p:ph idx="1"/>
          </p:nvPr>
        </p:nvSpPr>
        <p:spPr>
          <a:xfrm>
            <a:off x="128017" y="640080"/>
            <a:ext cx="10926839" cy="5522976"/>
          </a:xfrm>
        </p:spPr>
        <p:txBody>
          <a:bodyPr>
            <a:normAutofit lnSpcReduction="10000"/>
          </a:bodyPr>
          <a:lstStyle/>
          <a:p>
            <a:r>
              <a:rPr lang="en-AU" sz="2400" dirty="0"/>
              <a:t>select a text that contains appropriate challenges and supports for students</a:t>
            </a:r>
          </a:p>
          <a:p>
            <a:r>
              <a:rPr lang="en-AU" sz="2400" dirty="0"/>
              <a:t>discuss and establish students’ prior knowledge of the topic </a:t>
            </a:r>
          </a:p>
          <a:p>
            <a:r>
              <a:rPr lang="en-AU" sz="2400" dirty="0"/>
              <a:t>state the purpose of the text</a:t>
            </a:r>
          </a:p>
          <a:p>
            <a:r>
              <a:rPr lang="en-AU" sz="2400" dirty="0"/>
              <a:t>share the learning intentions and the success criteria with the students encourage students to predict the text from the cover, title, and illustrations</a:t>
            </a:r>
          </a:p>
          <a:p>
            <a:r>
              <a:rPr lang="en-AU" sz="2400" dirty="0"/>
              <a:t>encourage students to talk about the text and the language features of the text and </a:t>
            </a:r>
          </a:p>
          <a:p>
            <a:pPr lvl="1"/>
            <a:r>
              <a:rPr lang="en-AU" sz="2200" dirty="0"/>
              <a:t>Discuss meanings in the text relating them to their own experiences </a:t>
            </a:r>
            <a:endParaRPr lang="en-AU" sz="2400" dirty="0"/>
          </a:p>
          <a:p>
            <a:pPr lvl="1"/>
            <a:r>
              <a:rPr lang="en-AU" sz="2400" dirty="0"/>
              <a:t>identify and discuss with students the conventions of the narrative genre </a:t>
            </a:r>
          </a:p>
          <a:p>
            <a:pPr lvl="1"/>
            <a:r>
              <a:rPr lang="en-AU" sz="2400" dirty="0"/>
              <a:t>How is the theme similar to that of ‘The Coat’?</a:t>
            </a:r>
          </a:p>
          <a:p>
            <a:pPr lvl="1"/>
            <a:r>
              <a:rPr lang="en-AU" sz="2400" dirty="0"/>
              <a:t>Rewrite sentences/phrases using different describing words e.g.  ‘you are brave, you are strong’;  ‘her arms light,  her heart soaring’. (from Girl On Wire)</a:t>
            </a:r>
          </a:p>
          <a:p>
            <a:endParaRPr lang="en-US" dirty="0"/>
          </a:p>
        </p:txBody>
      </p:sp>
    </p:spTree>
    <p:extLst>
      <p:ext uri="{BB962C8B-B14F-4D97-AF65-F5344CB8AC3E}">
        <p14:creationId xmlns:p14="http://schemas.microsoft.com/office/powerpoint/2010/main" val="18685445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259B63-F9DC-0446-83B4-D96CA7BD3730}"/>
              </a:ext>
            </a:extLst>
          </p:cNvPr>
          <p:cNvSpPr txBox="1"/>
          <p:nvPr/>
        </p:nvSpPr>
        <p:spPr>
          <a:xfrm>
            <a:off x="88900" y="0"/>
            <a:ext cx="12103100" cy="5693866"/>
          </a:xfrm>
          <a:prstGeom prst="rect">
            <a:avLst/>
          </a:prstGeom>
          <a:noFill/>
        </p:spPr>
        <p:txBody>
          <a:bodyPr wrap="square" rtlCol="0">
            <a:spAutoFit/>
          </a:bodyPr>
          <a:lstStyle/>
          <a:p>
            <a:r>
              <a:rPr lang="en-AU" sz="2800" dirty="0"/>
              <a:t>Shared reading provides opportunities for the teacher to:</a:t>
            </a:r>
          </a:p>
          <a:p>
            <a:pPr marL="285750" indent="-285750">
              <a:buFont typeface="Arial" panose="020B0604020202020204" pitchFamily="34" charset="0"/>
              <a:buChar char="•"/>
            </a:pPr>
            <a:r>
              <a:rPr lang="en-AU" sz="2800" b="1" dirty="0">
                <a:solidFill>
                  <a:schemeClr val="accent1"/>
                </a:solidFill>
              </a:rPr>
              <a:t>expand vocabulary</a:t>
            </a:r>
          </a:p>
          <a:p>
            <a:pPr marL="285750" indent="-285750">
              <a:buFont typeface="Arial" panose="020B0604020202020204" pitchFamily="34" charset="0"/>
              <a:buChar char="•"/>
            </a:pPr>
            <a:r>
              <a:rPr lang="en-AU" sz="2800" dirty="0"/>
              <a:t>read fluently, with expression and confidence</a:t>
            </a:r>
          </a:p>
          <a:p>
            <a:pPr marL="285750" indent="-285750">
              <a:buFont typeface="Arial" panose="020B0604020202020204" pitchFamily="34" charset="0"/>
              <a:buChar char="•"/>
            </a:pPr>
            <a:r>
              <a:rPr lang="en-AU" sz="2800" dirty="0"/>
              <a:t>promote pleasure and enjoyment with texts</a:t>
            </a:r>
          </a:p>
          <a:p>
            <a:pPr marL="285750" indent="-285750">
              <a:buFont typeface="Arial" panose="020B0604020202020204" pitchFamily="34" charset="0"/>
              <a:buChar char="•"/>
            </a:pPr>
            <a:r>
              <a:rPr lang="en-AU" sz="2800" dirty="0"/>
              <a:t>demonstrate decoding and comprehension strategies</a:t>
            </a:r>
          </a:p>
          <a:p>
            <a:pPr marL="285750" indent="-285750">
              <a:buFont typeface="Arial" panose="020B0604020202020204" pitchFamily="34" charset="0"/>
              <a:buChar char="•"/>
            </a:pPr>
            <a:r>
              <a:rPr lang="en-AU" sz="2800" dirty="0"/>
              <a:t>demonstrate concepts of print such as left to right, return sweep, top to bottom, left page before right page (See </a:t>
            </a:r>
            <a:r>
              <a:rPr lang="en-AU" sz="2800" u="sng" dirty="0">
                <a:hlinkClick r:id="rId2"/>
              </a:rPr>
              <a:t>VCAA Glossary</a:t>
            </a:r>
            <a:r>
              <a:rPr lang="en-AU" sz="2800" dirty="0"/>
              <a:t>: Concepts about Print, Return Sweep)</a:t>
            </a:r>
          </a:p>
          <a:p>
            <a:pPr marL="285750" indent="-285750">
              <a:buFont typeface="Arial" panose="020B0604020202020204" pitchFamily="34" charset="0"/>
              <a:buChar char="•"/>
            </a:pPr>
            <a:r>
              <a:rPr lang="en-AU" sz="2800" dirty="0"/>
              <a:t>demonstrate how to use meaning, structure and visual information cues to assist reading (See </a:t>
            </a:r>
            <a:r>
              <a:rPr lang="en-AU" sz="2800" u="sng" dirty="0">
                <a:hlinkClick r:id="rId3"/>
              </a:rPr>
              <a:t>Running Records: Sources of information</a:t>
            </a:r>
            <a:r>
              <a:rPr lang="en-AU" sz="2800" dirty="0"/>
              <a:t>)</a:t>
            </a:r>
          </a:p>
          <a:p>
            <a:pPr marL="285750" indent="-285750">
              <a:buFont typeface="Arial" panose="020B0604020202020204" pitchFamily="34" charset="0"/>
              <a:buChar char="•"/>
            </a:pPr>
            <a:r>
              <a:rPr lang="en-AU" sz="2800" dirty="0"/>
              <a:t>teach phonics and phonemic awareness, see </a:t>
            </a:r>
            <a:r>
              <a:rPr lang="en-AU" sz="2800" u="sng" dirty="0">
                <a:hlinkClick r:id="rId4"/>
              </a:rPr>
              <a:t>Shared Reading lesson: Identifying and generating rhyming words</a:t>
            </a:r>
            <a:r>
              <a:rPr lang="en-AU" sz="2800" dirty="0"/>
              <a:t> , </a:t>
            </a:r>
            <a:r>
              <a:rPr lang="en-AU" sz="2800" u="sng" dirty="0">
                <a:hlinkClick r:id="rId4"/>
              </a:rPr>
              <a:t>Shared Reading lesson: blend and segment onset and rime</a:t>
            </a:r>
            <a:r>
              <a:rPr lang="en-AU" sz="2800" dirty="0"/>
              <a:t>)</a:t>
            </a:r>
            <a:endParaRPr lang="en-US" sz="2800" dirty="0"/>
          </a:p>
        </p:txBody>
      </p:sp>
    </p:spTree>
    <p:extLst>
      <p:ext uri="{BB962C8B-B14F-4D97-AF65-F5344CB8AC3E}">
        <p14:creationId xmlns:p14="http://schemas.microsoft.com/office/powerpoint/2010/main" val="75085529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{696EBF81-EAEB-194C-B832-ECAB536A417F}tf10001119</Template>
  <TotalTime>3948</TotalTime>
  <Words>778</Words>
  <Application>Microsoft Office PowerPoint</Application>
  <PresentationFormat>Widescreen</PresentationFormat>
  <Paragraphs>92</Paragraphs>
  <Slides>14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Courier New</vt:lpstr>
      <vt:lpstr>Gill Sans MT</vt:lpstr>
      <vt:lpstr>Wingdings</vt:lpstr>
      <vt:lpstr>Gallery</vt:lpstr>
      <vt:lpstr>Topic 10 – supported reading</vt:lpstr>
      <vt:lpstr>PowerPoint Presentation</vt:lpstr>
      <vt:lpstr>PowerPoint Presentation</vt:lpstr>
      <vt:lpstr>PowerPoint Presentation</vt:lpstr>
      <vt:lpstr>PowerPoint Presentation</vt:lpstr>
      <vt:lpstr>PowerPoint Presentation</vt:lpstr>
      <vt:lpstr>Small Group Work</vt:lpstr>
      <vt:lpstr>Shared Reading Procedure</vt:lpstr>
      <vt:lpstr>PowerPoint Presentation</vt:lpstr>
      <vt:lpstr>Let’s Consider Using Language as a Resource in your picture story books</vt:lpstr>
      <vt:lpstr>The Curriculum Plan</vt:lpstr>
      <vt:lpstr>Assignment 2</vt:lpstr>
      <vt:lpstr>Group work</vt:lpstr>
      <vt:lpstr>FOR NEXT WEEK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10 – supported reading</dc:title>
  <dc:creator>Anne Keary</dc:creator>
  <cp:lastModifiedBy>Karen Dawn Barley</cp:lastModifiedBy>
  <cp:revision>20</cp:revision>
  <dcterms:created xsi:type="dcterms:W3CDTF">2019-09-30T22:27:24Z</dcterms:created>
  <dcterms:modified xsi:type="dcterms:W3CDTF">2020-10-22T03:10:45Z</dcterms:modified>
</cp:coreProperties>
</file>