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3"/>
  </p:notesMasterIdLst>
  <p:sldIdLst>
    <p:sldId id="256" r:id="rId2"/>
    <p:sldId id="679" r:id="rId3"/>
    <p:sldId id="321" r:id="rId4"/>
    <p:sldId id="682" r:id="rId5"/>
    <p:sldId id="683" r:id="rId6"/>
    <p:sldId id="692" r:id="rId7"/>
    <p:sldId id="700" r:id="rId8"/>
    <p:sldId id="686" r:id="rId9"/>
    <p:sldId id="684" r:id="rId10"/>
    <p:sldId id="408" r:id="rId11"/>
    <p:sldId id="701" r:id="rId12"/>
    <p:sldId id="693" r:id="rId13"/>
    <p:sldId id="694" r:id="rId14"/>
    <p:sldId id="516" r:id="rId15"/>
    <p:sldId id="538" r:id="rId16"/>
    <p:sldId id="702" r:id="rId17"/>
    <p:sldId id="284" r:id="rId18"/>
    <p:sldId id="685" r:id="rId19"/>
    <p:sldId id="400" r:id="rId20"/>
    <p:sldId id="519" r:id="rId21"/>
    <p:sldId id="677" r:id="rId22"/>
    <p:sldId id="674" r:id="rId23"/>
    <p:sldId id="484" r:id="rId24"/>
    <p:sldId id="676" r:id="rId25"/>
    <p:sldId id="395" r:id="rId26"/>
    <p:sldId id="696" r:id="rId27"/>
    <p:sldId id="699" r:id="rId28"/>
    <p:sldId id="323" r:id="rId29"/>
    <p:sldId id="698" r:id="rId30"/>
    <p:sldId id="697" r:id="rId31"/>
    <p:sldId id="31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C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83109" autoAdjust="0"/>
  </p:normalViewPr>
  <p:slideViewPr>
    <p:cSldViewPr>
      <p:cViewPr varScale="1">
        <p:scale>
          <a:sx n="57" d="100"/>
          <a:sy n="57" d="100"/>
        </p:scale>
        <p:origin x="1540" y="40"/>
      </p:cViewPr>
      <p:guideLst>
        <p:guide orient="horz" pos="2160"/>
        <p:guide pos="2880"/>
      </p:guideLst>
    </p:cSldViewPr>
  </p:slideViewPr>
  <p:notesTextViewPr>
    <p:cViewPr>
      <p:scale>
        <a:sx n="100" d="100"/>
        <a:sy n="100" d="100"/>
      </p:scale>
      <p:origin x="0" y="0"/>
    </p:cViewPr>
  </p:notesTextViewPr>
  <p:sorterViewPr>
    <p:cViewPr>
      <p:scale>
        <a:sx n="70" d="100"/>
        <a:sy n="70" d="100"/>
      </p:scale>
      <p:origin x="0" y="-24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DAC44A-C60C-4070-87B6-76C8F9C9D986}" type="doc">
      <dgm:prSet loTypeId="urn:microsoft.com/office/officeart/2005/8/layout/pyramid3" loCatId="pyramid" qsTypeId="urn:microsoft.com/office/officeart/2005/8/quickstyle/simple1" qsCatId="simple" csTypeId="urn:microsoft.com/office/officeart/2005/8/colors/colorful2" csCatId="colorful" phldr="1"/>
      <dgm:spPr/>
    </dgm:pt>
    <dgm:pt modelId="{60D1291C-FB59-4551-B41D-D44721740944}">
      <dgm:prSet phldrT="[Text]"/>
      <dgm:spPr/>
      <dgm:t>
        <a:bodyPr/>
        <a:lstStyle/>
        <a:p>
          <a:r>
            <a:rPr lang="en-US" dirty="0"/>
            <a:t>Whole year</a:t>
          </a:r>
        </a:p>
        <a:p>
          <a:r>
            <a:rPr lang="en-US" dirty="0"/>
            <a:t>Overview of topics &amp; assessments – Big picture</a:t>
          </a:r>
        </a:p>
      </dgm:t>
    </dgm:pt>
    <dgm:pt modelId="{24F16EE2-8264-4692-B176-58F753F08DD2}" type="parTrans" cxnId="{EDCBF41E-AB67-4A5B-AC4C-DF961B7CFDB6}">
      <dgm:prSet/>
      <dgm:spPr/>
      <dgm:t>
        <a:bodyPr/>
        <a:lstStyle/>
        <a:p>
          <a:endParaRPr lang="en-US"/>
        </a:p>
      </dgm:t>
    </dgm:pt>
    <dgm:pt modelId="{E637E8F9-4F58-446A-A73F-A36DAF36E8FB}" type="sibTrans" cxnId="{EDCBF41E-AB67-4A5B-AC4C-DF961B7CFDB6}">
      <dgm:prSet/>
      <dgm:spPr/>
      <dgm:t>
        <a:bodyPr/>
        <a:lstStyle/>
        <a:p>
          <a:endParaRPr lang="en-US"/>
        </a:p>
      </dgm:t>
    </dgm:pt>
    <dgm:pt modelId="{F4243E36-50BA-4ECE-BFCD-D24A2AA1CABD}">
      <dgm:prSet phldrT="[Text]"/>
      <dgm:spPr>
        <a:solidFill>
          <a:srgbClr val="7ABC69"/>
        </a:solidFill>
      </dgm:spPr>
      <dgm:t>
        <a:bodyPr/>
        <a:lstStyle/>
        <a:p>
          <a:r>
            <a:rPr lang="en-US" dirty="0"/>
            <a:t>Curriculum Plan</a:t>
          </a:r>
        </a:p>
        <a:p>
          <a:r>
            <a:rPr lang="en-US" dirty="0"/>
            <a:t>Overview of topic – includes list of activities, handouts/templates*, more assessment detail – Middle picture</a:t>
          </a:r>
        </a:p>
      </dgm:t>
    </dgm:pt>
    <dgm:pt modelId="{67814B4E-27D8-42A5-A3B4-D9376C541853}" type="parTrans" cxnId="{016ADA92-6B06-4A3A-A8ED-CA8DEF17A056}">
      <dgm:prSet/>
      <dgm:spPr/>
      <dgm:t>
        <a:bodyPr/>
        <a:lstStyle/>
        <a:p>
          <a:endParaRPr lang="en-US"/>
        </a:p>
      </dgm:t>
    </dgm:pt>
    <dgm:pt modelId="{C60B1B6F-35B5-48C6-A2A8-8BBFB45A0EC2}" type="sibTrans" cxnId="{016ADA92-6B06-4A3A-A8ED-CA8DEF17A056}">
      <dgm:prSet/>
      <dgm:spPr/>
      <dgm:t>
        <a:bodyPr/>
        <a:lstStyle/>
        <a:p>
          <a:endParaRPr lang="en-US"/>
        </a:p>
      </dgm:t>
    </dgm:pt>
    <dgm:pt modelId="{A68D4FAB-BEE2-4A1E-8C94-AD28B3FCE8C8}">
      <dgm:prSet phldrT="[Text]"/>
      <dgm:spPr/>
      <dgm:t>
        <a:bodyPr/>
        <a:lstStyle/>
        <a:p>
          <a:r>
            <a:rPr lang="en-US" dirty="0"/>
            <a:t>Lesson Plan</a:t>
          </a:r>
        </a:p>
        <a:p>
          <a:r>
            <a:rPr lang="en-US" dirty="0"/>
            <a:t>Fine detail – includes activity instructions, timings, groupings of students, lesson success criteria etc. – Close up</a:t>
          </a:r>
        </a:p>
      </dgm:t>
    </dgm:pt>
    <dgm:pt modelId="{97C4EA32-4425-48C1-A489-9D9945EFAECC}" type="parTrans" cxnId="{36063703-D5EE-44F0-A668-5E92D1134435}">
      <dgm:prSet/>
      <dgm:spPr/>
      <dgm:t>
        <a:bodyPr/>
        <a:lstStyle/>
        <a:p>
          <a:endParaRPr lang="en-US"/>
        </a:p>
      </dgm:t>
    </dgm:pt>
    <dgm:pt modelId="{BBF378D9-A738-42CA-B16D-CDDFE98E4771}" type="sibTrans" cxnId="{36063703-D5EE-44F0-A668-5E92D1134435}">
      <dgm:prSet/>
      <dgm:spPr/>
      <dgm:t>
        <a:bodyPr/>
        <a:lstStyle/>
        <a:p>
          <a:endParaRPr lang="en-US"/>
        </a:p>
      </dgm:t>
    </dgm:pt>
    <dgm:pt modelId="{B75956AB-E9BD-4885-8371-F3E84ED4EC99}" type="pres">
      <dgm:prSet presAssocID="{87DAC44A-C60C-4070-87B6-76C8F9C9D986}" presName="Name0" presStyleCnt="0">
        <dgm:presLayoutVars>
          <dgm:dir/>
          <dgm:animLvl val="lvl"/>
          <dgm:resizeHandles val="exact"/>
        </dgm:presLayoutVars>
      </dgm:prSet>
      <dgm:spPr/>
    </dgm:pt>
    <dgm:pt modelId="{8E3DCC2D-3EC1-4E2A-8EAD-B20C15F2C2A5}" type="pres">
      <dgm:prSet presAssocID="{60D1291C-FB59-4551-B41D-D44721740944}" presName="Name8" presStyleCnt="0"/>
      <dgm:spPr/>
    </dgm:pt>
    <dgm:pt modelId="{F84BE9D5-4303-4181-81C2-84D730DEFD4D}" type="pres">
      <dgm:prSet presAssocID="{60D1291C-FB59-4551-B41D-D44721740944}" presName="level" presStyleLbl="node1" presStyleIdx="0" presStyleCnt="3" custScaleY="61176">
        <dgm:presLayoutVars>
          <dgm:chMax val="1"/>
          <dgm:bulletEnabled val="1"/>
        </dgm:presLayoutVars>
      </dgm:prSet>
      <dgm:spPr/>
      <dgm:t>
        <a:bodyPr/>
        <a:lstStyle/>
        <a:p>
          <a:endParaRPr lang="en-US"/>
        </a:p>
      </dgm:t>
    </dgm:pt>
    <dgm:pt modelId="{3F2BB2B1-8805-4B74-B334-57F7963255B0}" type="pres">
      <dgm:prSet presAssocID="{60D1291C-FB59-4551-B41D-D44721740944}" presName="levelTx" presStyleLbl="revTx" presStyleIdx="0" presStyleCnt="0">
        <dgm:presLayoutVars>
          <dgm:chMax val="1"/>
          <dgm:bulletEnabled val="1"/>
        </dgm:presLayoutVars>
      </dgm:prSet>
      <dgm:spPr/>
      <dgm:t>
        <a:bodyPr/>
        <a:lstStyle/>
        <a:p>
          <a:endParaRPr lang="en-US"/>
        </a:p>
      </dgm:t>
    </dgm:pt>
    <dgm:pt modelId="{F39605C0-569E-4407-9B16-8E0A18CD9BBC}" type="pres">
      <dgm:prSet presAssocID="{F4243E36-50BA-4ECE-BFCD-D24A2AA1CABD}" presName="Name8" presStyleCnt="0"/>
      <dgm:spPr/>
    </dgm:pt>
    <dgm:pt modelId="{DC6AE4E6-633D-492E-B13A-9B2A667BE082}" type="pres">
      <dgm:prSet presAssocID="{F4243E36-50BA-4ECE-BFCD-D24A2AA1CABD}" presName="level" presStyleLbl="node1" presStyleIdx="1" presStyleCnt="3" custScaleY="63863">
        <dgm:presLayoutVars>
          <dgm:chMax val="1"/>
          <dgm:bulletEnabled val="1"/>
        </dgm:presLayoutVars>
      </dgm:prSet>
      <dgm:spPr/>
      <dgm:t>
        <a:bodyPr/>
        <a:lstStyle/>
        <a:p>
          <a:endParaRPr lang="en-US"/>
        </a:p>
      </dgm:t>
    </dgm:pt>
    <dgm:pt modelId="{4C806F2B-DDE7-432E-8842-A49099C2BEAC}" type="pres">
      <dgm:prSet presAssocID="{F4243E36-50BA-4ECE-BFCD-D24A2AA1CABD}" presName="levelTx" presStyleLbl="revTx" presStyleIdx="0" presStyleCnt="0">
        <dgm:presLayoutVars>
          <dgm:chMax val="1"/>
          <dgm:bulletEnabled val="1"/>
        </dgm:presLayoutVars>
      </dgm:prSet>
      <dgm:spPr/>
      <dgm:t>
        <a:bodyPr/>
        <a:lstStyle/>
        <a:p>
          <a:endParaRPr lang="en-US"/>
        </a:p>
      </dgm:t>
    </dgm:pt>
    <dgm:pt modelId="{BB032D19-C82F-4A84-8B7B-97997F2680BA}" type="pres">
      <dgm:prSet presAssocID="{A68D4FAB-BEE2-4A1E-8C94-AD28B3FCE8C8}" presName="Name8" presStyleCnt="0"/>
      <dgm:spPr/>
    </dgm:pt>
    <dgm:pt modelId="{F39A6B65-A96D-48F1-B49F-B4011A2B811B}" type="pres">
      <dgm:prSet presAssocID="{A68D4FAB-BEE2-4A1E-8C94-AD28B3FCE8C8}" presName="level" presStyleLbl="node1" presStyleIdx="2" presStyleCnt="3" custScaleX="101941">
        <dgm:presLayoutVars>
          <dgm:chMax val="1"/>
          <dgm:bulletEnabled val="1"/>
        </dgm:presLayoutVars>
      </dgm:prSet>
      <dgm:spPr/>
      <dgm:t>
        <a:bodyPr/>
        <a:lstStyle/>
        <a:p>
          <a:endParaRPr lang="en-US"/>
        </a:p>
      </dgm:t>
    </dgm:pt>
    <dgm:pt modelId="{9C8423F2-6405-4999-85FA-261D09428C6C}" type="pres">
      <dgm:prSet presAssocID="{A68D4FAB-BEE2-4A1E-8C94-AD28B3FCE8C8}" presName="levelTx" presStyleLbl="revTx" presStyleIdx="0" presStyleCnt="0">
        <dgm:presLayoutVars>
          <dgm:chMax val="1"/>
          <dgm:bulletEnabled val="1"/>
        </dgm:presLayoutVars>
      </dgm:prSet>
      <dgm:spPr/>
      <dgm:t>
        <a:bodyPr/>
        <a:lstStyle/>
        <a:p>
          <a:endParaRPr lang="en-US"/>
        </a:p>
      </dgm:t>
    </dgm:pt>
  </dgm:ptLst>
  <dgm:cxnLst>
    <dgm:cxn modelId="{36063703-D5EE-44F0-A668-5E92D1134435}" srcId="{87DAC44A-C60C-4070-87B6-76C8F9C9D986}" destId="{A68D4FAB-BEE2-4A1E-8C94-AD28B3FCE8C8}" srcOrd="2" destOrd="0" parTransId="{97C4EA32-4425-48C1-A489-9D9945EFAECC}" sibTransId="{BBF378D9-A738-42CA-B16D-CDDFE98E4771}"/>
    <dgm:cxn modelId="{4FCC9EB6-ECE3-4F10-9F40-21077AC95F32}" type="presOf" srcId="{F4243E36-50BA-4ECE-BFCD-D24A2AA1CABD}" destId="{4C806F2B-DDE7-432E-8842-A49099C2BEAC}" srcOrd="1" destOrd="0" presId="urn:microsoft.com/office/officeart/2005/8/layout/pyramid3"/>
    <dgm:cxn modelId="{000C1CAA-C52B-4A6A-8336-12CFF86ECF9F}" type="presOf" srcId="{60D1291C-FB59-4551-B41D-D44721740944}" destId="{3F2BB2B1-8805-4B74-B334-57F7963255B0}" srcOrd="1" destOrd="0" presId="urn:microsoft.com/office/officeart/2005/8/layout/pyramid3"/>
    <dgm:cxn modelId="{EDCBF41E-AB67-4A5B-AC4C-DF961B7CFDB6}" srcId="{87DAC44A-C60C-4070-87B6-76C8F9C9D986}" destId="{60D1291C-FB59-4551-B41D-D44721740944}" srcOrd="0" destOrd="0" parTransId="{24F16EE2-8264-4692-B176-58F753F08DD2}" sibTransId="{E637E8F9-4F58-446A-A73F-A36DAF36E8FB}"/>
    <dgm:cxn modelId="{BA5D2E73-14AD-4ADF-988E-89E8DC331962}" type="presOf" srcId="{87DAC44A-C60C-4070-87B6-76C8F9C9D986}" destId="{B75956AB-E9BD-4885-8371-F3E84ED4EC99}" srcOrd="0" destOrd="0" presId="urn:microsoft.com/office/officeart/2005/8/layout/pyramid3"/>
    <dgm:cxn modelId="{016ADA92-6B06-4A3A-A8ED-CA8DEF17A056}" srcId="{87DAC44A-C60C-4070-87B6-76C8F9C9D986}" destId="{F4243E36-50BA-4ECE-BFCD-D24A2AA1CABD}" srcOrd="1" destOrd="0" parTransId="{67814B4E-27D8-42A5-A3B4-D9376C541853}" sibTransId="{C60B1B6F-35B5-48C6-A2A8-8BBFB45A0EC2}"/>
    <dgm:cxn modelId="{02ED442E-F38B-4DFC-83B6-EE9681CEB1A4}" type="presOf" srcId="{60D1291C-FB59-4551-B41D-D44721740944}" destId="{F84BE9D5-4303-4181-81C2-84D730DEFD4D}" srcOrd="0" destOrd="0" presId="urn:microsoft.com/office/officeart/2005/8/layout/pyramid3"/>
    <dgm:cxn modelId="{C186D0C6-85B4-4C31-AD06-1B1E54F29DE3}" type="presOf" srcId="{A68D4FAB-BEE2-4A1E-8C94-AD28B3FCE8C8}" destId="{F39A6B65-A96D-48F1-B49F-B4011A2B811B}" srcOrd="0" destOrd="0" presId="urn:microsoft.com/office/officeart/2005/8/layout/pyramid3"/>
    <dgm:cxn modelId="{B32422D1-5096-40CF-9D0D-5935648D1A89}" type="presOf" srcId="{A68D4FAB-BEE2-4A1E-8C94-AD28B3FCE8C8}" destId="{9C8423F2-6405-4999-85FA-261D09428C6C}" srcOrd="1" destOrd="0" presId="urn:microsoft.com/office/officeart/2005/8/layout/pyramid3"/>
    <dgm:cxn modelId="{8BC06846-59D5-4DC1-B3EA-1162C54DD9CB}" type="presOf" srcId="{F4243E36-50BA-4ECE-BFCD-D24A2AA1CABD}" destId="{DC6AE4E6-633D-492E-B13A-9B2A667BE082}" srcOrd="0" destOrd="0" presId="urn:microsoft.com/office/officeart/2005/8/layout/pyramid3"/>
    <dgm:cxn modelId="{D9588272-4AC3-4AD5-97DA-084F8005E434}" type="presParOf" srcId="{B75956AB-E9BD-4885-8371-F3E84ED4EC99}" destId="{8E3DCC2D-3EC1-4E2A-8EAD-B20C15F2C2A5}" srcOrd="0" destOrd="0" presId="urn:microsoft.com/office/officeart/2005/8/layout/pyramid3"/>
    <dgm:cxn modelId="{382C3281-3AB6-41EE-8242-2AFCEE8D84EC}" type="presParOf" srcId="{8E3DCC2D-3EC1-4E2A-8EAD-B20C15F2C2A5}" destId="{F84BE9D5-4303-4181-81C2-84D730DEFD4D}" srcOrd="0" destOrd="0" presId="urn:microsoft.com/office/officeart/2005/8/layout/pyramid3"/>
    <dgm:cxn modelId="{5A039DEB-6A26-4690-924A-0AD382C6880E}" type="presParOf" srcId="{8E3DCC2D-3EC1-4E2A-8EAD-B20C15F2C2A5}" destId="{3F2BB2B1-8805-4B74-B334-57F7963255B0}" srcOrd="1" destOrd="0" presId="urn:microsoft.com/office/officeart/2005/8/layout/pyramid3"/>
    <dgm:cxn modelId="{EDB83DD1-95C6-447D-ADF5-1D76F65818FF}" type="presParOf" srcId="{B75956AB-E9BD-4885-8371-F3E84ED4EC99}" destId="{F39605C0-569E-4407-9B16-8E0A18CD9BBC}" srcOrd="1" destOrd="0" presId="urn:microsoft.com/office/officeart/2005/8/layout/pyramid3"/>
    <dgm:cxn modelId="{4F0B7673-F33A-4B85-9676-39BB2D226EDF}" type="presParOf" srcId="{F39605C0-569E-4407-9B16-8E0A18CD9BBC}" destId="{DC6AE4E6-633D-492E-B13A-9B2A667BE082}" srcOrd="0" destOrd="0" presId="urn:microsoft.com/office/officeart/2005/8/layout/pyramid3"/>
    <dgm:cxn modelId="{337586DB-0C92-4914-AFFD-307DB4520E13}" type="presParOf" srcId="{F39605C0-569E-4407-9B16-8E0A18CD9BBC}" destId="{4C806F2B-DDE7-432E-8842-A49099C2BEAC}" srcOrd="1" destOrd="0" presId="urn:microsoft.com/office/officeart/2005/8/layout/pyramid3"/>
    <dgm:cxn modelId="{28E7B60A-8E39-4519-8DC1-87B78232D04F}" type="presParOf" srcId="{B75956AB-E9BD-4885-8371-F3E84ED4EC99}" destId="{BB032D19-C82F-4A84-8B7B-97997F2680BA}" srcOrd="2" destOrd="0" presId="urn:microsoft.com/office/officeart/2005/8/layout/pyramid3"/>
    <dgm:cxn modelId="{7CD08D53-1E6E-4790-BB32-786213F7383E}" type="presParOf" srcId="{BB032D19-C82F-4A84-8B7B-97997F2680BA}" destId="{F39A6B65-A96D-48F1-B49F-B4011A2B811B}" srcOrd="0" destOrd="0" presId="urn:microsoft.com/office/officeart/2005/8/layout/pyramid3"/>
    <dgm:cxn modelId="{C6F6A411-6F81-479D-A88E-52B08E7BD76F}" type="presParOf" srcId="{BB032D19-C82F-4A84-8B7B-97997F2680BA}" destId="{9C8423F2-6405-4999-85FA-261D09428C6C}"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BE9D5-4303-4181-81C2-84D730DEFD4D}">
      <dsp:nvSpPr>
        <dsp:cNvPr id="0" name=""/>
        <dsp:cNvSpPr/>
      </dsp:nvSpPr>
      <dsp:spPr>
        <a:xfrm rot="10800000">
          <a:off x="0" y="0"/>
          <a:ext cx="8784975" cy="1428982"/>
        </a:xfrm>
        <a:prstGeom prst="trapezoid">
          <a:avLst>
            <a:gd name="adj" fmla="val 83562"/>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Whole year</a:t>
          </a:r>
        </a:p>
        <a:p>
          <a:pPr lvl="0" algn="ctr" defTabSz="933450">
            <a:lnSpc>
              <a:spcPct val="90000"/>
            </a:lnSpc>
            <a:spcBef>
              <a:spcPct val="0"/>
            </a:spcBef>
            <a:spcAft>
              <a:spcPct val="35000"/>
            </a:spcAft>
          </a:pPr>
          <a:r>
            <a:rPr lang="en-US" sz="2100" kern="1200" dirty="0"/>
            <a:t>Overview of topics &amp; assessments – Big picture</a:t>
          </a:r>
        </a:p>
      </dsp:txBody>
      <dsp:txXfrm rot="-10800000">
        <a:off x="1537370" y="0"/>
        <a:ext cx="5710234" cy="1428982"/>
      </dsp:txXfrm>
    </dsp:sp>
    <dsp:sp modelId="{DC6AE4E6-633D-492E-B13A-9B2A667BE082}">
      <dsp:nvSpPr>
        <dsp:cNvPr id="0" name=""/>
        <dsp:cNvSpPr/>
      </dsp:nvSpPr>
      <dsp:spPr>
        <a:xfrm rot="10800000">
          <a:off x="1194081" y="1428982"/>
          <a:ext cx="6396813" cy="1491747"/>
        </a:xfrm>
        <a:prstGeom prst="trapezoid">
          <a:avLst>
            <a:gd name="adj" fmla="val 83562"/>
          </a:avLst>
        </a:prstGeom>
        <a:solidFill>
          <a:srgbClr val="7ABC69"/>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Curriculum Plan</a:t>
          </a:r>
        </a:p>
        <a:p>
          <a:pPr lvl="0" algn="ctr" defTabSz="933450">
            <a:lnSpc>
              <a:spcPct val="90000"/>
            </a:lnSpc>
            <a:spcBef>
              <a:spcPct val="0"/>
            </a:spcBef>
            <a:spcAft>
              <a:spcPct val="35000"/>
            </a:spcAft>
          </a:pPr>
          <a:r>
            <a:rPr lang="en-US" sz="2100" kern="1200" dirty="0"/>
            <a:t>Overview of topic – includes list of activities, handouts/templates*, more assessment detail – Middle picture</a:t>
          </a:r>
        </a:p>
      </dsp:txBody>
      <dsp:txXfrm rot="-10800000">
        <a:off x="2313523" y="1428982"/>
        <a:ext cx="4157928" cy="1491747"/>
      </dsp:txXfrm>
    </dsp:sp>
    <dsp:sp modelId="{F39A6B65-A96D-48F1-B49F-B4011A2B811B}">
      <dsp:nvSpPr>
        <dsp:cNvPr id="0" name=""/>
        <dsp:cNvSpPr/>
      </dsp:nvSpPr>
      <dsp:spPr>
        <a:xfrm rot="10800000">
          <a:off x="2402723" y="2920729"/>
          <a:ext cx="3979529" cy="2335855"/>
        </a:xfrm>
        <a:prstGeom prst="trapezoid">
          <a:avLst>
            <a:gd name="adj" fmla="val 83562"/>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Lesson Plan</a:t>
          </a:r>
        </a:p>
        <a:p>
          <a:pPr lvl="0" algn="ctr" defTabSz="933450">
            <a:lnSpc>
              <a:spcPct val="90000"/>
            </a:lnSpc>
            <a:spcBef>
              <a:spcPct val="0"/>
            </a:spcBef>
            <a:spcAft>
              <a:spcPct val="35000"/>
            </a:spcAft>
          </a:pPr>
          <a:r>
            <a:rPr lang="en-US" sz="2100" kern="1200" dirty="0"/>
            <a:t>Fine detail – includes activity instructions, timings, groupings of students, lesson success criteria etc. – Close up</a:t>
          </a:r>
        </a:p>
      </dsp:txBody>
      <dsp:txXfrm rot="-10800000">
        <a:off x="2402723" y="2920729"/>
        <a:ext cx="3979529" cy="2335855"/>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1037C-2781-7A4D-9E50-0ACED164224D}" type="datetimeFigureOut">
              <a:rPr lang="en-US" smtClean="0"/>
              <a:t>10/13/2020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F95F0-0E34-9643-94DB-8617EC7ED088}" type="slidenum">
              <a:rPr lang="en-US" smtClean="0"/>
              <a:t>‹#›</a:t>
            </a:fld>
            <a:endParaRPr lang="en-US"/>
          </a:p>
        </p:txBody>
      </p:sp>
    </p:spTree>
    <p:extLst>
      <p:ext uri="{BB962C8B-B14F-4D97-AF65-F5344CB8AC3E}">
        <p14:creationId xmlns:p14="http://schemas.microsoft.com/office/powerpoint/2010/main" val="1128074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Various level of planning </a:t>
            </a:r>
            <a:endParaRPr lang="en-GB" dirty="0"/>
          </a:p>
        </p:txBody>
      </p:sp>
      <p:sp>
        <p:nvSpPr>
          <p:cNvPr id="4" name="Slide Number Placeholder 3"/>
          <p:cNvSpPr>
            <a:spLocks noGrp="1"/>
          </p:cNvSpPr>
          <p:nvPr>
            <p:ph type="sldNum" sz="quarter" idx="10"/>
          </p:nvPr>
        </p:nvSpPr>
        <p:spPr/>
        <p:txBody>
          <a:bodyPr/>
          <a:lstStyle/>
          <a:p>
            <a:fld id="{7ABF95F0-0E34-9643-94DB-8617EC7ED088}" type="slidenum">
              <a:rPr lang="en-US" smtClean="0"/>
              <a:t>2</a:t>
            </a:fld>
            <a:endParaRPr lang="en-US"/>
          </a:p>
        </p:txBody>
      </p:sp>
    </p:spTree>
    <p:extLst>
      <p:ext uri="{BB962C8B-B14F-4D97-AF65-F5344CB8AC3E}">
        <p14:creationId xmlns:p14="http://schemas.microsoft.com/office/powerpoint/2010/main" val="2175581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a:t>
            </a:r>
            <a:r>
              <a:rPr lang="en-AU" baseline="0" dirty="0"/>
              <a:t> are multiple ways to reflect on character development and setting</a:t>
            </a:r>
            <a:endParaRPr lang="en-GB" dirty="0"/>
          </a:p>
        </p:txBody>
      </p:sp>
      <p:sp>
        <p:nvSpPr>
          <p:cNvPr id="4" name="Slide Number Placeholder 3"/>
          <p:cNvSpPr>
            <a:spLocks noGrp="1"/>
          </p:cNvSpPr>
          <p:nvPr>
            <p:ph type="sldNum" sz="quarter" idx="10"/>
          </p:nvPr>
        </p:nvSpPr>
        <p:spPr/>
        <p:txBody>
          <a:bodyPr/>
          <a:lstStyle/>
          <a:p>
            <a:fld id="{7ABF95F0-0E34-9643-94DB-8617EC7ED088}" type="slidenum">
              <a:rPr lang="en-US" smtClean="0"/>
              <a:t>20</a:t>
            </a:fld>
            <a:endParaRPr lang="en-US"/>
          </a:p>
        </p:txBody>
      </p:sp>
    </p:spTree>
    <p:extLst>
      <p:ext uri="{BB962C8B-B14F-4D97-AF65-F5344CB8AC3E}">
        <p14:creationId xmlns:p14="http://schemas.microsoft.com/office/powerpoint/2010/main" val="1521700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ABF95F0-0E34-9643-94DB-8617EC7ED088}" type="slidenum">
              <a:rPr lang="en-US" smtClean="0"/>
              <a:t>22</a:t>
            </a:fld>
            <a:endParaRPr lang="en-US"/>
          </a:p>
        </p:txBody>
      </p:sp>
    </p:spTree>
    <p:extLst>
      <p:ext uri="{BB962C8B-B14F-4D97-AF65-F5344CB8AC3E}">
        <p14:creationId xmlns:p14="http://schemas.microsoft.com/office/powerpoint/2010/main" val="4111371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F95F0-0E34-9643-94DB-8617EC7ED088}" type="slidenum">
              <a:rPr lang="en-US" smtClean="0"/>
              <a:t>26</a:t>
            </a:fld>
            <a:endParaRPr lang="en-US"/>
          </a:p>
        </p:txBody>
      </p:sp>
    </p:spTree>
    <p:extLst>
      <p:ext uri="{BB962C8B-B14F-4D97-AF65-F5344CB8AC3E}">
        <p14:creationId xmlns:p14="http://schemas.microsoft.com/office/powerpoint/2010/main" val="216860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Under</a:t>
            </a:r>
            <a:r>
              <a:rPr lang="en-AU" baseline="0" dirty="0"/>
              <a:t> Moodle Assessment information – under the upload your assessment</a:t>
            </a:r>
            <a:endParaRPr lang="en-GB" dirty="0"/>
          </a:p>
        </p:txBody>
      </p:sp>
      <p:sp>
        <p:nvSpPr>
          <p:cNvPr id="4" name="Slide Number Placeholder 3"/>
          <p:cNvSpPr>
            <a:spLocks noGrp="1"/>
          </p:cNvSpPr>
          <p:nvPr>
            <p:ph type="sldNum" sz="quarter" idx="10"/>
          </p:nvPr>
        </p:nvSpPr>
        <p:spPr/>
        <p:txBody>
          <a:bodyPr/>
          <a:lstStyle/>
          <a:p>
            <a:fld id="{7ABF95F0-0E34-9643-94DB-8617EC7ED088}" type="slidenum">
              <a:rPr lang="en-US" smtClean="0"/>
              <a:t>28</a:t>
            </a:fld>
            <a:endParaRPr lang="en-US"/>
          </a:p>
        </p:txBody>
      </p:sp>
    </p:spTree>
    <p:extLst>
      <p:ext uri="{BB962C8B-B14F-4D97-AF65-F5344CB8AC3E}">
        <p14:creationId xmlns:p14="http://schemas.microsoft.com/office/powerpoint/2010/main" val="4282270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F95F0-0E34-9643-94DB-8617EC7ED088}" type="slidenum">
              <a:rPr lang="en-US" smtClean="0"/>
              <a:t>31</a:t>
            </a:fld>
            <a:endParaRPr lang="en-US"/>
          </a:p>
        </p:txBody>
      </p:sp>
    </p:spTree>
    <p:extLst>
      <p:ext uri="{BB962C8B-B14F-4D97-AF65-F5344CB8AC3E}">
        <p14:creationId xmlns:p14="http://schemas.microsoft.com/office/powerpoint/2010/main" val="3816433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F95F0-0E34-9643-94DB-8617EC7ED088}" type="slidenum">
              <a:rPr lang="en-US" smtClean="0"/>
              <a:t>3</a:t>
            </a:fld>
            <a:endParaRPr lang="en-US"/>
          </a:p>
        </p:txBody>
      </p:sp>
    </p:spTree>
    <p:extLst>
      <p:ext uri="{BB962C8B-B14F-4D97-AF65-F5344CB8AC3E}">
        <p14:creationId xmlns:p14="http://schemas.microsoft.com/office/powerpoint/2010/main" val="2508182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ABF95F0-0E34-9643-94DB-8617EC7ED088}" type="slidenum">
              <a:rPr lang="en-US" smtClean="0"/>
              <a:t>4</a:t>
            </a:fld>
            <a:endParaRPr lang="en-US"/>
          </a:p>
        </p:txBody>
      </p:sp>
    </p:spTree>
    <p:extLst>
      <p:ext uri="{BB962C8B-B14F-4D97-AF65-F5344CB8AC3E}">
        <p14:creationId xmlns:p14="http://schemas.microsoft.com/office/powerpoint/2010/main" val="413364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video clip</a:t>
            </a:r>
          </a:p>
        </p:txBody>
      </p:sp>
      <p:sp>
        <p:nvSpPr>
          <p:cNvPr id="4" name="Slide Number Placeholder 3"/>
          <p:cNvSpPr>
            <a:spLocks noGrp="1"/>
          </p:cNvSpPr>
          <p:nvPr>
            <p:ph type="sldNum" sz="quarter" idx="5"/>
          </p:nvPr>
        </p:nvSpPr>
        <p:spPr/>
        <p:txBody>
          <a:bodyPr/>
          <a:lstStyle/>
          <a:p>
            <a:fld id="{7ABF95F0-0E34-9643-94DB-8617EC7ED088}" type="slidenum">
              <a:rPr lang="en-US" smtClean="0"/>
              <a:t>6</a:t>
            </a:fld>
            <a:endParaRPr lang="en-US"/>
          </a:p>
        </p:txBody>
      </p:sp>
    </p:spTree>
    <p:extLst>
      <p:ext uri="{BB962C8B-B14F-4D97-AF65-F5344CB8AC3E}">
        <p14:creationId xmlns:p14="http://schemas.microsoft.com/office/powerpoint/2010/main" val="225417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video clip</a:t>
            </a:r>
          </a:p>
        </p:txBody>
      </p:sp>
      <p:sp>
        <p:nvSpPr>
          <p:cNvPr id="4" name="Slide Number Placeholder 3"/>
          <p:cNvSpPr>
            <a:spLocks noGrp="1"/>
          </p:cNvSpPr>
          <p:nvPr>
            <p:ph type="sldNum" sz="quarter" idx="5"/>
          </p:nvPr>
        </p:nvSpPr>
        <p:spPr/>
        <p:txBody>
          <a:bodyPr/>
          <a:lstStyle/>
          <a:p>
            <a:fld id="{7ABF95F0-0E34-9643-94DB-8617EC7ED088}" type="slidenum">
              <a:rPr lang="en-US" smtClean="0"/>
              <a:t>7</a:t>
            </a:fld>
            <a:endParaRPr lang="en-US"/>
          </a:p>
        </p:txBody>
      </p:sp>
    </p:spTree>
    <p:extLst>
      <p:ext uri="{BB962C8B-B14F-4D97-AF65-F5344CB8AC3E}">
        <p14:creationId xmlns:p14="http://schemas.microsoft.com/office/powerpoint/2010/main" val="152383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out loud</a:t>
            </a:r>
          </a:p>
          <a:p>
            <a:r>
              <a:rPr lang="en-AU" dirty="0"/>
              <a:t>Swap with peer</a:t>
            </a:r>
          </a:p>
          <a:p>
            <a:r>
              <a:rPr lang="en-AU" dirty="0"/>
              <a:t>Reading backwards</a:t>
            </a:r>
          </a:p>
          <a:p>
            <a:endParaRPr lang="en-GB" dirty="0"/>
          </a:p>
        </p:txBody>
      </p:sp>
      <p:sp>
        <p:nvSpPr>
          <p:cNvPr id="4" name="Slide Number Placeholder 3"/>
          <p:cNvSpPr>
            <a:spLocks noGrp="1"/>
          </p:cNvSpPr>
          <p:nvPr>
            <p:ph type="sldNum" sz="quarter" idx="10"/>
          </p:nvPr>
        </p:nvSpPr>
        <p:spPr/>
        <p:txBody>
          <a:bodyPr/>
          <a:lstStyle/>
          <a:p>
            <a:fld id="{7ABF95F0-0E34-9643-94DB-8617EC7ED088}" type="slidenum">
              <a:rPr lang="en-US" smtClean="0"/>
              <a:t>8</a:t>
            </a:fld>
            <a:endParaRPr lang="en-US"/>
          </a:p>
        </p:txBody>
      </p:sp>
    </p:spTree>
    <p:extLst>
      <p:ext uri="{BB962C8B-B14F-4D97-AF65-F5344CB8AC3E}">
        <p14:creationId xmlns:p14="http://schemas.microsoft.com/office/powerpoint/2010/main" val="77278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Simple sentence or phrase for theme</a:t>
            </a:r>
          </a:p>
          <a:p>
            <a:r>
              <a:rPr lang="en-AU" dirty="0"/>
              <a:t>Demonstrate the iterative nature of the teaching and </a:t>
            </a:r>
            <a:r>
              <a:rPr lang="en-AU"/>
              <a:t>learning cycle</a:t>
            </a:r>
            <a:endParaRPr lang="en-GB" dirty="0"/>
          </a:p>
        </p:txBody>
      </p:sp>
      <p:sp>
        <p:nvSpPr>
          <p:cNvPr id="4" name="Slide Number Placeholder 3"/>
          <p:cNvSpPr>
            <a:spLocks noGrp="1"/>
          </p:cNvSpPr>
          <p:nvPr>
            <p:ph type="sldNum" sz="quarter" idx="10"/>
          </p:nvPr>
        </p:nvSpPr>
        <p:spPr/>
        <p:txBody>
          <a:bodyPr/>
          <a:lstStyle/>
          <a:p>
            <a:fld id="{7ABF95F0-0E34-9643-94DB-8617EC7ED088}" type="slidenum">
              <a:rPr lang="en-US" smtClean="0"/>
              <a:t>10</a:t>
            </a:fld>
            <a:endParaRPr lang="en-US"/>
          </a:p>
        </p:txBody>
      </p:sp>
    </p:spTree>
    <p:extLst>
      <p:ext uri="{BB962C8B-B14F-4D97-AF65-F5344CB8AC3E}">
        <p14:creationId xmlns:p14="http://schemas.microsoft.com/office/powerpoint/2010/main" val="214278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Simple sentence or phrase for theme</a:t>
            </a:r>
          </a:p>
          <a:p>
            <a:r>
              <a:rPr lang="en-AU" dirty="0"/>
              <a:t>Demonstrate the iterative nature of the teaching and </a:t>
            </a:r>
            <a:r>
              <a:rPr lang="en-AU"/>
              <a:t>learning cycle</a:t>
            </a:r>
            <a:endParaRPr lang="en-GB" dirty="0"/>
          </a:p>
        </p:txBody>
      </p:sp>
      <p:sp>
        <p:nvSpPr>
          <p:cNvPr id="4" name="Slide Number Placeholder 3"/>
          <p:cNvSpPr>
            <a:spLocks noGrp="1"/>
          </p:cNvSpPr>
          <p:nvPr>
            <p:ph type="sldNum" sz="quarter" idx="10"/>
          </p:nvPr>
        </p:nvSpPr>
        <p:spPr/>
        <p:txBody>
          <a:bodyPr/>
          <a:lstStyle/>
          <a:p>
            <a:fld id="{7ABF95F0-0E34-9643-94DB-8617EC7ED088}" type="slidenum">
              <a:rPr lang="en-US" smtClean="0"/>
              <a:t>11</a:t>
            </a:fld>
            <a:endParaRPr lang="en-US"/>
          </a:p>
        </p:txBody>
      </p:sp>
    </p:spTree>
    <p:extLst>
      <p:ext uri="{BB962C8B-B14F-4D97-AF65-F5344CB8AC3E}">
        <p14:creationId xmlns:p14="http://schemas.microsoft.com/office/powerpoint/2010/main" val="1775091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 groups swap stories</a:t>
            </a:r>
            <a:endParaRPr lang="en-GB" dirty="0"/>
          </a:p>
        </p:txBody>
      </p:sp>
      <p:sp>
        <p:nvSpPr>
          <p:cNvPr id="4" name="Slide Number Placeholder 3"/>
          <p:cNvSpPr>
            <a:spLocks noGrp="1"/>
          </p:cNvSpPr>
          <p:nvPr>
            <p:ph type="sldNum" sz="quarter" idx="10"/>
          </p:nvPr>
        </p:nvSpPr>
        <p:spPr/>
        <p:txBody>
          <a:bodyPr/>
          <a:lstStyle/>
          <a:p>
            <a:fld id="{7ABF95F0-0E34-9643-94DB-8617EC7ED088}" type="slidenum">
              <a:rPr lang="en-US" smtClean="0"/>
              <a:t>18</a:t>
            </a:fld>
            <a:endParaRPr lang="en-US"/>
          </a:p>
        </p:txBody>
      </p:sp>
    </p:spTree>
    <p:extLst>
      <p:ext uri="{BB962C8B-B14F-4D97-AF65-F5344CB8AC3E}">
        <p14:creationId xmlns:p14="http://schemas.microsoft.com/office/powerpoint/2010/main" val="3109372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0EE0C50-0101-4082-BEFA-D7BAC945E5DE}" type="datetimeFigureOut">
              <a:rPr lang="en-AU" smtClean="0"/>
              <a:t>13/10/2020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7C8C80F-F608-4580-9EB0-161875C1DF7E}" type="slidenum">
              <a:rPr lang="en-AU" smtClean="0"/>
              <a:t>‹#›</a:t>
            </a:fld>
            <a:endParaRPr lang="en-A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EE0C50-0101-4082-BEFA-D7BAC945E5DE}" type="datetimeFigureOut">
              <a:rPr lang="en-AU" smtClean="0"/>
              <a:t>13/10/2020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7C8C80F-F608-4580-9EB0-161875C1DF7E}"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EE0C50-0101-4082-BEFA-D7BAC945E5DE}" type="datetimeFigureOut">
              <a:rPr lang="en-AU" smtClean="0"/>
              <a:t>13/10/2020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7C8C80F-F608-4580-9EB0-161875C1DF7E}" type="slidenum">
              <a:rPr lang="en-AU" smtClean="0"/>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EE0C50-0101-4082-BEFA-D7BAC945E5DE}" type="datetimeFigureOut">
              <a:rPr lang="en-AU" smtClean="0"/>
              <a:t>13/10/2020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7C8C80F-F608-4580-9EB0-161875C1DF7E}" type="slidenum">
              <a:rPr lang="en-AU" smtClean="0"/>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90EE0C50-0101-4082-BEFA-D7BAC945E5DE}" type="datetimeFigureOut">
              <a:rPr lang="en-AU" smtClean="0"/>
              <a:t>13/10/2020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7C8C80F-F608-4580-9EB0-161875C1DF7E}" type="slidenum">
              <a:rPr lang="en-AU" smtClean="0"/>
              <a:t>‹#›</a:t>
            </a:fld>
            <a:endParaRPr lang="en-A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0EE0C50-0101-4082-BEFA-D7BAC945E5DE}" type="datetimeFigureOut">
              <a:rPr lang="en-AU" smtClean="0"/>
              <a:t>13/10/2020</a:t>
            </a:fld>
            <a:endParaRPr lang="en-AU"/>
          </a:p>
        </p:txBody>
      </p:sp>
      <p:sp>
        <p:nvSpPr>
          <p:cNvPr id="9" name="Footer Placeholder 8"/>
          <p:cNvSpPr>
            <a:spLocks noGrp="1"/>
          </p:cNvSpPr>
          <p:nvPr>
            <p:ph type="ftr" sz="quarter" idx="11"/>
          </p:nvPr>
        </p:nvSpPr>
        <p:spPr/>
        <p:txBody>
          <a:bodyPr/>
          <a:lstStyle/>
          <a:p>
            <a:endParaRPr lang="en-AU"/>
          </a:p>
        </p:txBody>
      </p:sp>
      <p:sp>
        <p:nvSpPr>
          <p:cNvPr id="10" name="Slide Number Placeholder 9"/>
          <p:cNvSpPr>
            <a:spLocks noGrp="1"/>
          </p:cNvSpPr>
          <p:nvPr>
            <p:ph type="sldNum" sz="quarter" idx="12"/>
          </p:nvPr>
        </p:nvSpPr>
        <p:spPr/>
        <p:txBody>
          <a:bodyPr/>
          <a:lstStyle/>
          <a:p>
            <a:fld id="{17C8C80F-F608-4580-9EB0-161875C1DF7E}" type="slidenum">
              <a:rPr lang="en-AU" smtClean="0"/>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0EE0C50-0101-4082-BEFA-D7BAC945E5DE}" type="datetimeFigureOut">
              <a:rPr lang="en-AU" smtClean="0"/>
              <a:t>13/10/2020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7C8C80F-F608-4580-9EB0-161875C1DF7E}" type="slidenum">
              <a:rPr lang="en-AU" smtClean="0"/>
              <a:t>‹#›</a:t>
            </a:fld>
            <a:endParaRPr lang="en-AU"/>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EE0C50-0101-4082-BEFA-D7BAC945E5DE}" type="datetimeFigureOut">
              <a:rPr lang="en-AU" smtClean="0"/>
              <a:t>13/10/2020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7C8C80F-F608-4580-9EB0-161875C1DF7E}"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EE0C50-0101-4082-BEFA-D7BAC945E5DE}" type="datetimeFigureOut">
              <a:rPr lang="en-AU" smtClean="0"/>
              <a:t>13/10/2020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7C8C80F-F608-4580-9EB0-161875C1DF7E}"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90EE0C50-0101-4082-BEFA-D7BAC945E5DE}" type="datetimeFigureOut">
              <a:rPr lang="en-AU" smtClean="0"/>
              <a:t>13/10/2020</a:t>
            </a:fld>
            <a:endParaRPr lang="en-AU"/>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AU"/>
          </a:p>
        </p:txBody>
      </p:sp>
      <p:sp>
        <p:nvSpPr>
          <p:cNvPr id="11" name="Slide Number Placeholder 10"/>
          <p:cNvSpPr>
            <a:spLocks noGrp="1"/>
          </p:cNvSpPr>
          <p:nvPr>
            <p:ph type="sldNum" sz="quarter" idx="12"/>
          </p:nvPr>
        </p:nvSpPr>
        <p:spPr/>
        <p:txBody>
          <a:bodyPr/>
          <a:lstStyle/>
          <a:p>
            <a:fld id="{17C8C80F-F608-4580-9EB0-161875C1DF7E}" type="slidenum">
              <a:rPr lang="en-AU" smtClean="0"/>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0EE0C50-0101-4082-BEFA-D7BAC945E5DE}" type="datetimeFigureOut">
              <a:rPr lang="en-AU" smtClean="0"/>
              <a:t>13/10/2020</a:t>
            </a:fld>
            <a:endParaRPr lang="en-AU"/>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AU"/>
          </a:p>
        </p:txBody>
      </p:sp>
      <p:sp>
        <p:nvSpPr>
          <p:cNvPr id="10" name="Slide Number Placeholder 9"/>
          <p:cNvSpPr>
            <a:spLocks noGrp="1"/>
          </p:cNvSpPr>
          <p:nvPr>
            <p:ph type="sldNum" sz="quarter" idx="12"/>
          </p:nvPr>
        </p:nvSpPr>
        <p:spPr/>
        <p:txBody>
          <a:bodyPr/>
          <a:lstStyle/>
          <a:p>
            <a:fld id="{17C8C80F-F608-4580-9EB0-161875C1DF7E}" type="slidenum">
              <a:rPr lang="en-AU" smtClean="0"/>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90EE0C50-0101-4082-BEFA-D7BAC945E5DE}" type="datetimeFigureOut">
              <a:rPr lang="en-AU" smtClean="0"/>
              <a:t>13/10/2020</a:t>
            </a:fld>
            <a:endParaRPr lang="en-AU"/>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AU"/>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17C8C80F-F608-4580-9EB0-161875C1DF7E}" type="slidenum">
              <a:rPr lang="en-AU" smtClean="0"/>
              <a:t>‹#›</a:t>
            </a:fld>
            <a:endParaRPr lang="en-AU"/>
          </a:p>
        </p:txBody>
      </p:sp>
    </p:spTree>
    <p:extLst>
      <p:ext uri="{BB962C8B-B14F-4D97-AF65-F5344CB8AC3E}">
        <p14:creationId xmlns:p14="http://schemas.microsoft.com/office/powerpoint/2010/main" val="213422727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education.vic.gov.au/school/teachers/teachingresources/discipline/english/literacy/Pages/expertvideos.aspx"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education.vic.gov.au/school/teachers/teachingresources/discipline/english/literacy/readingviewing/Pages/teachingpraccycle.aspx#link46"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education.vic.gov.au/school/teachers/teachingresources/discipline/english/literacy/writing/Pages/approachescycle.aspx#link6"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education.vic.gov.au/school/teachers/teachingresources/discipline/english/literacy/writing/Pages/approachescycle.aspx#link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1556792"/>
            <a:ext cx="7070160" cy="2475872"/>
          </a:xfrm>
        </p:spPr>
        <p:txBody>
          <a:bodyPr>
            <a:normAutofit/>
          </a:bodyPr>
          <a:lstStyle/>
          <a:p>
            <a:r>
              <a:rPr lang="en-AU" dirty="0"/>
              <a:t>Independent Writing and differentiation</a:t>
            </a:r>
            <a:br>
              <a:rPr lang="en-AU" dirty="0"/>
            </a:br>
            <a:r>
              <a:rPr lang="en-AU" dirty="0"/>
              <a:t>teaching and learning cycle</a:t>
            </a:r>
          </a:p>
        </p:txBody>
      </p:sp>
      <p:sp>
        <p:nvSpPr>
          <p:cNvPr id="3" name="Subtitle 2"/>
          <p:cNvSpPr>
            <a:spLocks noGrp="1"/>
          </p:cNvSpPr>
          <p:nvPr>
            <p:ph type="subTitle" idx="1"/>
          </p:nvPr>
        </p:nvSpPr>
        <p:spPr>
          <a:xfrm>
            <a:off x="1102240" y="4032664"/>
            <a:ext cx="6939520" cy="1268544"/>
          </a:xfrm>
        </p:spPr>
        <p:txBody>
          <a:bodyPr>
            <a:normAutofit/>
          </a:bodyPr>
          <a:lstStyle/>
          <a:p>
            <a:r>
              <a:rPr lang="en-AU" sz="2800" dirty="0"/>
              <a:t>Week 9 – EDF </a:t>
            </a:r>
            <a:r>
              <a:rPr lang="en-AU" sz="2800" dirty="0" smtClean="0"/>
              <a:t>1205. 2020 </a:t>
            </a:r>
            <a:endParaRPr lang="en-AU"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988840"/>
            <a:ext cx="8280920" cy="3754874"/>
          </a:xfrm>
          <a:prstGeom prst="rect">
            <a:avLst/>
          </a:prstGeom>
          <a:ln w="28575"/>
        </p:spPr>
        <p:style>
          <a:lnRef idx="2">
            <a:schemeClr val="accent3"/>
          </a:lnRef>
          <a:fillRef idx="1">
            <a:schemeClr val="lt1"/>
          </a:fillRef>
          <a:effectRef idx="0">
            <a:schemeClr val="accent3"/>
          </a:effectRef>
          <a:fontRef idx="minor">
            <a:schemeClr val="dk1"/>
          </a:fontRef>
        </p:style>
        <p:txBody>
          <a:bodyPr wrap="square" rtlCol="0">
            <a:spAutoFit/>
          </a:bodyPr>
          <a:lstStyle/>
          <a:p>
            <a:pPr marL="342900" indent="-342900">
              <a:buFont typeface="Arial" panose="020B0604020202020204" pitchFamily="34" charset="0"/>
              <a:buChar char="•"/>
            </a:pPr>
            <a:r>
              <a:rPr lang="en-US" sz="2200" dirty="0">
                <a:solidFill>
                  <a:srgbClr val="002060"/>
                </a:solidFill>
                <a:latin typeface="Helvetica" panose="020B0604020202020204" pitchFamily="34" charset="0"/>
                <a:cs typeface="Helvetica" panose="020B0604020202020204" pitchFamily="34" charset="0"/>
              </a:rPr>
              <a:t>To interpret the THEME of the story by looking at how certain meanings are given significance in developing a message.</a:t>
            </a:r>
          </a:p>
          <a:p>
            <a:pPr marL="457200" indent="-457200">
              <a:buFont typeface="Arial"/>
              <a:buChar char="•"/>
            </a:pPr>
            <a:endParaRPr lang="en-US" sz="2200" dirty="0">
              <a:solidFill>
                <a:srgbClr val="002060"/>
              </a:solidFill>
              <a:latin typeface="Helvetica" panose="020B0604020202020204" pitchFamily="34" charset="0"/>
              <a:cs typeface="Helvetica" panose="020B0604020202020204" pitchFamily="34" charset="0"/>
            </a:endParaRPr>
          </a:p>
          <a:p>
            <a:pPr marL="457200" indent="-457200">
              <a:buFont typeface="Arial"/>
              <a:buChar char="•"/>
            </a:pPr>
            <a:r>
              <a:rPr lang="en-US" sz="2200" dirty="0">
                <a:solidFill>
                  <a:srgbClr val="002060"/>
                </a:solidFill>
                <a:latin typeface="Helvetica" panose="020B0604020202020204" pitchFamily="34" charset="0"/>
                <a:cs typeface="Helvetica" panose="020B0604020202020204" pitchFamily="34" charset="0"/>
              </a:rPr>
              <a:t>To explore the basic elements of PLOT by identifying how the story moves through typical stages such as Orientation, Complication and Resolution;</a:t>
            </a:r>
          </a:p>
          <a:p>
            <a:endParaRPr lang="en-US" sz="2200" dirty="0">
              <a:solidFill>
                <a:srgbClr val="002060"/>
              </a:solidFill>
              <a:latin typeface="Helvetica" panose="020B0604020202020204" pitchFamily="34" charset="0"/>
              <a:cs typeface="Helvetica" panose="020B0604020202020204" pitchFamily="34" charset="0"/>
            </a:endParaRPr>
          </a:p>
          <a:p>
            <a:pPr marL="457200" indent="-457200">
              <a:buFont typeface="Arial"/>
              <a:buChar char="•"/>
            </a:pPr>
            <a:r>
              <a:rPr lang="en-US" sz="2200" dirty="0">
                <a:solidFill>
                  <a:srgbClr val="002060"/>
                </a:solidFill>
                <a:latin typeface="Helvetica" panose="020B0604020202020204" pitchFamily="34" charset="0"/>
                <a:cs typeface="Helvetica" panose="020B0604020202020204" pitchFamily="34" charset="0"/>
              </a:rPr>
              <a:t>To understand how the story ‘works’ in greater detail by identifying the PHASES within the stages;</a:t>
            </a:r>
          </a:p>
          <a:p>
            <a:endParaRPr lang="en-US" sz="2000" dirty="0">
              <a:solidFill>
                <a:srgbClr val="0000FF"/>
              </a:solidFill>
              <a:latin typeface="Helvetica" panose="020B0604020202020204" pitchFamily="34" charset="0"/>
              <a:cs typeface="Helvetica" panose="020B0604020202020204" pitchFamily="34" charset="0"/>
            </a:endParaRPr>
          </a:p>
          <a:p>
            <a:endParaRPr lang="en-US" sz="2000" dirty="0">
              <a:solidFill>
                <a:srgbClr val="0000FF"/>
              </a:solidFill>
              <a:latin typeface="Helvetica" panose="020B0604020202020204" pitchFamily="34" charset="0"/>
              <a:cs typeface="Helvetica" panose="020B0604020202020204" pitchFamily="34" charset="0"/>
            </a:endParaRPr>
          </a:p>
        </p:txBody>
      </p:sp>
      <p:sp>
        <p:nvSpPr>
          <p:cNvPr id="3" name="TextBox 2"/>
          <p:cNvSpPr txBox="1"/>
          <p:nvPr/>
        </p:nvSpPr>
        <p:spPr>
          <a:xfrm>
            <a:off x="647564" y="332656"/>
            <a:ext cx="7920880" cy="954107"/>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b="1" dirty="0">
                <a:solidFill>
                  <a:schemeClr val="tx1"/>
                </a:solidFill>
                <a:latin typeface="Noteworthy Light"/>
                <a:cs typeface="Noteworthy Light"/>
              </a:rPr>
              <a:t>Recapping the tools to investigate the language of stories</a:t>
            </a:r>
            <a:r>
              <a:rPr lang="en-US" sz="2800" b="1" dirty="0" smtClean="0">
                <a:solidFill>
                  <a:schemeClr val="tx1"/>
                </a:solidFill>
                <a:latin typeface="Noteworthy Light"/>
                <a:cs typeface="Noteworthy Light"/>
              </a:rPr>
              <a:t>:</a:t>
            </a:r>
            <a:endParaRPr lang="en-US" sz="2800" b="1" dirty="0">
              <a:solidFill>
                <a:schemeClr val="tx1"/>
              </a:solidFill>
              <a:latin typeface="Noteworthy Light"/>
              <a:cs typeface="Noteworthy Light"/>
            </a:endParaRPr>
          </a:p>
        </p:txBody>
      </p:sp>
    </p:spTree>
    <p:extLst>
      <p:ext uri="{BB962C8B-B14F-4D97-AF65-F5344CB8AC3E}">
        <p14:creationId xmlns:p14="http://schemas.microsoft.com/office/powerpoint/2010/main" val="253566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988840"/>
            <a:ext cx="8161211" cy="3754874"/>
          </a:xfrm>
          <a:prstGeom prst="rect">
            <a:avLst/>
          </a:prstGeom>
          <a:ln w="28575"/>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US" sz="2200" dirty="0">
              <a:solidFill>
                <a:srgbClr val="002060"/>
              </a:solidFill>
              <a:latin typeface="Helvetica" panose="020B0604020202020204" pitchFamily="34" charset="0"/>
              <a:cs typeface="Helvetica" panose="020B0604020202020204" pitchFamily="34" charset="0"/>
            </a:endParaRPr>
          </a:p>
          <a:p>
            <a:pPr marL="457200" indent="-457200">
              <a:buFont typeface="Arial"/>
              <a:buChar char="•"/>
            </a:pPr>
            <a:r>
              <a:rPr lang="en-US" sz="2200" dirty="0">
                <a:solidFill>
                  <a:srgbClr val="002060"/>
                </a:solidFill>
                <a:latin typeface="Helvetica" panose="020B0604020202020204" pitchFamily="34" charset="0"/>
                <a:cs typeface="Helvetica" panose="020B0604020202020204" pitchFamily="34" charset="0"/>
              </a:rPr>
              <a:t>To observe how various aspects of SETTING (natural, built, time, historical, social) participate in developing the meaning of the story;</a:t>
            </a:r>
          </a:p>
          <a:p>
            <a:endParaRPr lang="en-US" sz="2200" dirty="0">
              <a:solidFill>
                <a:srgbClr val="002060"/>
              </a:solidFill>
              <a:latin typeface="Helvetica" panose="020B0604020202020204" pitchFamily="34" charset="0"/>
              <a:cs typeface="Helvetica" panose="020B0604020202020204" pitchFamily="34" charset="0"/>
            </a:endParaRPr>
          </a:p>
          <a:p>
            <a:pPr marL="457200" indent="-457200">
              <a:buFont typeface="Arial"/>
              <a:buChar char="•"/>
            </a:pPr>
            <a:r>
              <a:rPr lang="en-US" sz="2200" dirty="0">
                <a:solidFill>
                  <a:srgbClr val="002060"/>
                </a:solidFill>
                <a:latin typeface="Helvetica" panose="020B0604020202020204" pitchFamily="34" charset="0"/>
                <a:cs typeface="Helvetica" panose="020B0604020202020204" pitchFamily="34" charset="0"/>
              </a:rPr>
              <a:t>To investigate how CHARACTERS are brought to life through description of their physical characteristics and personality along with how they behave (doing, thinking, feeling, interacting).</a:t>
            </a:r>
          </a:p>
          <a:p>
            <a:endParaRPr lang="en-US" sz="2000" dirty="0">
              <a:solidFill>
                <a:srgbClr val="0000FF"/>
              </a:solidFill>
              <a:latin typeface="Helvetica" panose="020B0604020202020204" pitchFamily="34" charset="0"/>
              <a:cs typeface="Helvetica" panose="020B0604020202020204" pitchFamily="34" charset="0"/>
            </a:endParaRPr>
          </a:p>
          <a:p>
            <a:endParaRPr lang="en-US" sz="2000" dirty="0">
              <a:solidFill>
                <a:srgbClr val="0000FF"/>
              </a:solidFill>
              <a:latin typeface="Helvetica" panose="020B0604020202020204" pitchFamily="34" charset="0"/>
              <a:cs typeface="Helvetica" panose="020B0604020202020204" pitchFamily="34" charset="0"/>
            </a:endParaRPr>
          </a:p>
        </p:txBody>
      </p:sp>
      <p:sp>
        <p:nvSpPr>
          <p:cNvPr id="3" name="TextBox 2"/>
          <p:cNvSpPr txBox="1"/>
          <p:nvPr/>
        </p:nvSpPr>
        <p:spPr>
          <a:xfrm>
            <a:off x="323528" y="332656"/>
            <a:ext cx="8496944" cy="95410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b="1" dirty="0">
                <a:solidFill>
                  <a:schemeClr val="tx1"/>
                </a:solidFill>
                <a:latin typeface="Noteworthy Light"/>
                <a:cs typeface="Noteworthy Light"/>
              </a:rPr>
              <a:t>Recapping the tools to investigate the language of </a:t>
            </a:r>
            <a:r>
              <a:rPr lang="en-US" sz="2800" b="1" dirty="0" smtClean="0">
                <a:solidFill>
                  <a:schemeClr val="tx1"/>
                </a:solidFill>
                <a:latin typeface="Noteworthy Light"/>
                <a:cs typeface="Noteworthy Light"/>
              </a:rPr>
              <a:t>stories</a:t>
            </a:r>
            <a:r>
              <a:rPr lang="en-US" sz="2800" b="1" dirty="0">
                <a:solidFill>
                  <a:schemeClr val="tx1"/>
                </a:solidFill>
                <a:latin typeface="Noteworthy Light"/>
                <a:cs typeface="Noteworthy Light"/>
              </a:rPr>
              <a:t> </a:t>
            </a:r>
            <a:r>
              <a:rPr lang="en-US" sz="2800" b="1" dirty="0" smtClean="0">
                <a:solidFill>
                  <a:schemeClr val="tx1"/>
                </a:solidFill>
                <a:latin typeface="Noteworthy Light"/>
                <a:cs typeface="Noteworthy Light"/>
              </a:rPr>
              <a:t>continued…</a:t>
            </a:r>
            <a:endParaRPr lang="en-US" sz="2800" b="1" dirty="0">
              <a:solidFill>
                <a:schemeClr val="tx1"/>
              </a:solidFill>
              <a:latin typeface="Noteworthy Light"/>
              <a:cs typeface="Noteworthy Light"/>
            </a:endParaRPr>
          </a:p>
        </p:txBody>
      </p:sp>
    </p:spTree>
    <p:extLst>
      <p:ext uri="{BB962C8B-B14F-4D97-AF65-F5344CB8AC3E}">
        <p14:creationId xmlns:p14="http://schemas.microsoft.com/office/powerpoint/2010/main" val="34538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6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632" y="1772816"/>
            <a:ext cx="6940296" cy="2626432"/>
          </a:xfrm>
          <a:ln>
            <a:solidFill>
              <a:schemeClr val="accent4">
                <a:lumMod val="75000"/>
              </a:schemeClr>
            </a:solidFill>
          </a:ln>
        </p:spPr>
        <p:txBody>
          <a:bodyPr>
            <a:normAutofit fontScale="90000"/>
          </a:bodyPr>
          <a:lstStyle/>
          <a:p>
            <a:r>
              <a:rPr lang="en-AU" dirty="0"/>
              <a:t>Revisiting the narrative structure of the coat</a:t>
            </a:r>
            <a:br>
              <a:rPr lang="en-AU" dirty="0"/>
            </a:br>
            <a:r>
              <a:rPr lang="en-AU" dirty="0"/>
              <a:t/>
            </a:r>
            <a:br>
              <a:rPr lang="en-AU" dirty="0"/>
            </a:br>
            <a:r>
              <a:rPr lang="en-AU" dirty="0"/>
              <a:t>consider your own picture story book</a:t>
            </a:r>
            <a:endParaRPr lang="en-GB" dirty="0"/>
          </a:p>
        </p:txBody>
      </p:sp>
    </p:spTree>
    <p:extLst>
      <p:ext uri="{BB962C8B-B14F-4D97-AF65-F5344CB8AC3E}">
        <p14:creationId xmlns:p14="http://schemas.microsoft.com/office/powerpoint/2010/main" val="541751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442" y="260648"/>
            <a:ext cx="5129117" cy="792088"/>
          </a:xfrm>
          <a:ln w="28575"/>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dirty="0">
                <a:solidFill>
                  <a:schemeClr val="tx1"/>
                </a:solidFill>
              </a:rPr>
              <a:t>The coat: let’s revisit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065" y="1451447"/>
            <a:ext cx="3868172" cy="3633737"/>
          </a:xfrm>
        </p:spPr>
      </p:pic>
      <p:sp>
        <p:nvSpPr>
          <p:cNvPr id="5" name="TextBox 4"/>
          <p:cNvSpPr txBox="1"/>
          <p:nvPr/>
        </p:nvSpPr>
        <p:spPr>
          <a:xfrm>
            <a:off x="4355976" y="1451447"/>
            <a:ext cx="4496120" cy="25160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57175" indent="-257175">
              <a:buFont typeface="Arial"/>
              <a:buChar char="•"/>
            </a:pPr>
            <a:r>
              <a:rPr lang="en-AU" sz="2400" dirty="0"/>
              <a:t>What would you say is the theme of The Coat?</a:t>
            </a:r>
          </a:p>
          <a:p>
            <a:endParaRPr lang="en-AU" sz="2400" dirty="0"/>
          </a:p>
          <a:p>
            <a:pPr marL="257175" indent="-257175">
              <a:buFont typeface="Arial"/>
              <a:buChar char="•"/>
            </a:pPr>
            <a:r>
              <a:rPr lang="en-AU" sz="2400" dirty="0"/>
              <a:t>How do the complication and resolution contribute towards the theme of the story?</a:t>
            </a:r>
          </a:p>
          <a:p>
            <a:endParaRPr lang="en-US" sz="1350" dirty="0"/>
          </a:p>
        </p:txBody>
      </p:sp>
      <p:sp>
        <p:nvSpPr>
          <p:cNvPr id="6" name="TextBox 5"/>
          <p:cNvSpPr txBox="1"/>
          <p:nvPr/>
        </p:nvSpPr>
        <p:spPr>
          <a:xfrm>
            <a:off x="4355976" y="4149080"/>
            <a:ext cx="4496120"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dirty="0">
                <a:latin typeface="Noteworthy Light"/>
                <a:cs typeface="Noteworthy Light"/>
              </a:rPr>
              <a:t>THEMES</a:t>
            </a:r>
            <a:endParaRPr lang="en-US" sz="2400" dirty="0">
              <a:latin typeface="Noteworthy Light"/>
              <a:cs typeface="Noteworthy Light"/>
            </a:endParaRPr>
          </a:p>
          <a:p>
            <a:r>
              <a:rPr lang="en-US" sz="2400" dirty="0">
                <a:latin typeface="Noteworthy Light"/>
                <a:cs typeface="Noteworthy Light"/>
              </a:rPr>
              <a:t> </a:t>
            </a:r>
          </a:p>
          <a:p>
            <a:r>
              <a:rPr lang="en-US" sz="2400" dirty="0">
                <a:latin typeface="Noteworthy Light"/>
                <a:cs typeface="Noteworthy Light"/>
              </a:rPr>
              <a:t>e.g. </a:t>
            </a:r>
          </a:p>
          <a:p>
            <a:r>
              <a:rPr lang="en-US" sz="2400" dirty="0">
                <a:latin typeface="Noteworthy Light"/>
                <a:cs typeface="Noteworthy Light"/>
              </a:rPr>
              <a:t>Growth in confidence</a:t>
            </a:r>
          </a:p>
          <a:p>
            <a:r>
              <a:rPr lang="en-US" sz="2400" dirty="0">
                <a:latin typeface="Noteworthy Light"/>
                <a:cs typeface="Noteworthy Light"/>
              </a:rPr>
              <a:t>The mutual support in fulfilling potential – becoming </a:t>
            </a:r>
            <a:r>
              <a:rPr lang="en-US" sz="2400" dirty="0" smtClean="0">
                <a:latin typeface="Noteworthy Light"/>
                <a:cs typeface="Noteworthy Light"/>
              </a:rPr>
              <a:t>one</a:t>
            </a:r>
            <a:endParaRPr lang="en-US" sz="2400" dirty="0">
              <a:latin typeface="Noteworthy Light"/>
              <a:cs typeface="Noteworthy Light"/>
            </a:endParaRPr>
          </a:p>
        </p:txBody>
      </p:sp>
    </p:spTree>
    <p:extLst>
      <p:ext uri="{BB962C8B-B14F-4D97-AF65-F5344CB8AC3E}">
        <p14:creationId xmlns:p14="http://schemas.microsoft.com/office/powerpoint/2010/main" val="319919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30 at 6.11.30 PM.png"/>
          <p:cNvPicPr>
            <a:picLocks noChangeAspect="1"/>
          </p:cNvPicPr>
          <p:nvPr/>
        </p:nvPicPr>
        <p:blipFill rotWithShape="1">
          <a:blip r:embed="rId2">
            <a:extLst>
              <a:ext uri="{28A0092B-C50C-407E-A947-70E740481C1C}">
                <a14:useLocalDpi xmlns:a14="http://schemas.microsoft.com/office/drawing/2010/main" val="0"/>
              </a:ext>
            </a:extLst>
          </a:blip>
          <a:srcRect l="46088"/>
          <a:stretch/>
        </p:blipFill>
        <p:spPr>
          <a:xfrm>
            <a:off x="2550506" y="0"/>
            <a:ext cx="2983475" cy="6858000"/>
          </a:xfrm>
          <a:prstGeom prst="rect">
            <a:avLst/>
          </a:prstGeom>
        </p:spPr>
      </p:pic>
      <p:pic>
        <p:nvPicPr>
          <p:cNvPr id="4" name="Picture 3" descr="Screen Shot 2013-08-30 at 6.13.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274" y="24632"/>
            <a:ext cx="5550726" cy="6858000"/>
          </a:xfrm>
          <a:prstGeom prst="rect">
            <a:avLst/>
          </a:prstGeom>
        </p:spPr>
      </p:pic>
      <p:sp>
        <p:nvSpPr>
          <p:cNvPr id="3" name="TextBox 2"/>
          <p:cNvSpPr txBox="1"/>
          <p:nvPr/>
        </p:nvSpPr>
        <p:spPr>
          <a:xfrm>
            <a:off x="2549856" y="1978287"/>
            <a:ext cx="4189962" cy="2677656"/>
          </a:xfrm>
          <a:prstGeom prst="rect">
            <a:avLst/>
          </a:prstGeom>
          <a:solidFill>
            <a:srgbClr val="E5DFCD"/>
          </a:solidFill>
        </p:spPr>
        <p:txBody>
          <a:bodyPr wrap="square" rtlCol="0">
            <a:spAutoFit/>
          </a:bodyPr>
          <a:lstStyle/>
          <a:p>
            <a:r>
              <a:rPr lang="en-US" sz="2400" dirty="0">
                <a:solidFill>
                  <a:prstClr val="black"/>
                </a:solidFill>
                <a:latin typeface="Lucida Calligraphy"/>
                <a:cs typeface="Lucida Calligraphy"/>
              </a:rPr>
              <a:t>The coat stood in a paddock at the end of a row of strawberries.</a:t>
            </a:r>
          </a:p>
          <a:p>
            <a:endParaRPr lang="en-US" sz="2400" dirty="0">
              <a:solidFill>
                <a:prstClr val="black"/>
              </a:solidFill>
              <a:latin typeface="Lucida Calligraphy"/>
              <a:cs typeface="Lucida Calligraphy"/>
            </a:endParaRPr>
          </a:p>
          <a:p>
            <a:r>
              <a:rPr lang="en-US" sz="2400" dirty="0">
                <a:solidFill>
                  <a:prstClr val="black"/>
                </a:solidFill>
                <a:latin typeface="Lucida Calligraphy"/>
                <a:cs typeface="Lucida Calligraphy"/>
              </a:rPr>
              <a:t>It was buttoned up tight and stuffed full of straw and it was angry.</a:t>
            </a:r>
          </a:p>
        </p:txBody>
      </p:sp>
      <p:sp>
        <p:nvSpPr>
          <p:cNvPr id="5" name="TextBox 4"/>
          <p:cNvSpPr txBox="1"/>
          <p:nvPr/>
        </p:nvSpPr>
        <p:spPr>
          <a:xfrm>
            <a:off x="179095" y="553524"/>
            <a:ext cx="2664713" cy="461665"/>
          </a:xfrm>
          <a:prstGeom prst="rect">
            <a:avLst/>
          </a:prstGeom>
          <a:noFill/>
        </p:spPr>
        <p:txBody>
          <a:bodyPr wrap="square" rtlCol="0">
            <a:spAutoFit/>
          </a:bodyPr>
          <a:lstStyle/>
          <a:p>
            <a:r>
              <a:rPr lang="en-US" sz="2400" b="1" dirty="0"/>
              <a:t>ORIENTATION</a:t>
            </a:r>
          </a:p>
        </p:txBody>
      </p:sp>
      <p:sp>
        <p:nvSpPr>
          <p:cNvPr id="6" name="TextBox 5"/>
          <p:cNvSpPr txBox="1"/>
          <p:nvPr/>
        </p:nvSpPr>
        <p:spPr>
          <a:xfrm>
            <a:off x="0" y="2376896"/>
            <a:ext cx="2371411" cy="461665"/>
          </a:xfrm>
          <a:prstGeom prst="rect">
            <a:avLst/>
          </a:prstGeom>
          <a:noFill/>
        </p:spPr>
        <p:txBody>
          <a:bodyPr wrap="square" rtlCol="0">
            <a:spAutoFit/>
          </a:bodyPr>
          <a:lstStyle/>
          <a:p>
            <a:pPr algn="r"/>
            <a:r>
              <a:rPr lang="en-US" sz="2400" i="1" dirty="0"/>
              <a:t>Initial setting</a:t>
            </a:r>
          </a:p>
        </p:txBody>
      </p:sp>
      <p:sp>
        <p:nvSpPr>
          <p:cNvPr id="7" name="TextBox 6"/>
          <p:cNvSpPr txBox="1"/>
          <p:nvPr/>
        </p:nvSpPr>
        <p:spPr>
          <a:xfrm>
            <a:off x="0" y="3587504"/>
            <a:ext cx="2371411" cy="830997"/>
          </a:xfrm>
          <a:prstGeom prst="rect">
            <a:avLst/>
          </a:prstGeom>
          <a:noFill/>
        </p:spPr>
        <p:txBody>
          <a:bodyPr wrap="square" rtlCol="0">
            <a:spAutoFit/>
          </a:bodyPr>
          <a:lstStyle/>
          <a:p>
            <a:pPr algn="r"/>
            <a:r>
              <a:rPr lang="en-US" sz="2400" i="1" dirty="0"/>
              <a:t>Introduction to character</a:t>
            </a:r>
          </a:p>
        </p:txBody>
      </p:sp>
    </p:spTree>
    <p:extLst>
      <p:ext uri="{BB962C8B-B14F-4D97-AF65-F5344CB8AC3E}">
        <p14:creationId xmlns:p14="http://schemas.microsoft.com/office/powerpoint/2010/main" val="2267517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627" y="1514051"/>
            <a:ext cx="8547696" cy="38472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a:solidFill>
                  <a:srgbClr val="002060"/>
                </a:solidFill>
                <a:latin typeface="Noteworthy Light"/>
                <a:cs typeface="Noteworthy Light"/>
              </a:rPr>
              <a:t>Complication</a:t>
            </a:r>
            <a:r>
              <a:rPr lang="en-US" sz="3600" dirty="0">
                <a:solidFill>
                  <a:srgbClr val="002060"/>
                </a:solidFill>
                <a:latin typeface="Noteworthy Light"/>
                <a:cs typeface="Noteworthy Light"/>
              </a:rPr>
              <a:t> – </a:t>
            </a:r>
            <a:r>
              <a:rPr lang="en-US" sz="3200" dirty="0">
                <a:solidFill>
                  <a:srgbClr val="002060"/>
                </a:solidFill>
                <a:latin typeface="Noteworthy Light"/>
                <a:cs typeface="Noteworthy Light"/>
              </a:rPr>
              <a:t>Man feeling disappointed and unwilling to take initiative; coat feeling angry at not being useful</a:t>
            </a:r>
          </a:p>
          <a:p>
            <a:endParaRPr lang="en-US" sz="3600" dirty="0">
              <a:solidFill>
                <a:srgbClr val="002060"/>
              </a:solidFill>
              <a:latin typeface="Noteworthy Light"/>
              <a:cs typeface="Noteworthy Light"/>
            </a:endParaRPr>
          </a:p>
          <a:p>
            <a:r>
              <a:rPr lang="en-US" sz="3600" b="1" dirty="0">
                <a:solidFill>
                  <a:srgbClr val="002060"/>
                </a:solidFill>
                <a:latin typeface="Noteworthy Light"/>
                <a:cs typeface="Noteworthy Light"/>
              </a:rPr>
              <a:t>Resolution</a:t>
            </a:r>
            <a:r>
              <a:rPr lang="en-US" sz="3600" dirty="0">
                <a:solidFill>
                  <a:srgbClr val="002060"/>
                </a:solidFill>
                <a:latin typeface="Noteworthy Light"/>
                <a:cs typeface="Noteworthy Light"/>
              </a:rPr>
              <a:t> – </a:t>
            </a:r>
            <a:r>
              <a:rPr lang="en-US" sz="3200" dirty="0">
                <a:solidFill>
                  <a:srgbClr val="002060"/>
                </a:solidFill>
                <a:latin typeface="Noteworthy Light"/>
                <a:cs typeface="Noteworthy Light"/>
              </a:rPr>
              <a:t>Man and coat become one, fulfilling the man’s potential and giving the coat back its purpose</a:t>
            </a:r>
          </a:p>
        </p:txBody>
      </p:sp>
    </p:spTree>
    <p:extLst>
      <p:ext uri="{BB962C8B-B14F-4D97-AF65-F5344CB8AC3E}">
        <p14:creationId xmlns:p14="http://schemas.microsoft.com/office/powerpoint/2010/main" val="2914900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627" y="1514051"/>
            <a:ext cx="8547696" cy="3970318"/>
          </a:xfrm>
          <a:prstGeom prst="rect">
            <a:avLst/>
          </a:prstGeom>
          <a:ln w="38100">
            <a:prstDash val="lgDash"/>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smtClean="0">
                <a:solidFill>
                  <a:schemeClr val="accent3"/>
                </a:solidFill>
                <a:latin typeface="Noteworthy Light"/>
                <a:cs typeface="Noteworthy Light"/>
              </a:rPr>
              <a:t>Breakout Room:</a:t>
            </a:r>
          </a:p>
          <a:p>
            <a:pPr marL="571500" indent="-571500">
              <a:buFont typeface="Arial" panose="020B0604020202020204" pitchFamily="34" charset="0"/>
              <a:buChar char="•"/>
            </a:pPr>
            <a:r>
              <a:rPr lang="en-US" sz="3600" b="1" u="sng" dirty="0" smtClean="0">
                <a:solidFill>
                  <a:srgbClr val="002060"/>
                </a:solidFill>
                <a:latin typeface="Noteworthy Light"/>
                <a:cs typeface="Noteworthy Light"/>
              </a:rPr>
              <a:t>10 </a:t>
            </a:r>
            <a:r>
              <a:rPr lang="en-US" sz="3600" b="1" u="sng" dirty="0" err="1" smtClean="0">
                <a:solidFill>
                  <a:srgbClr val="002060"/>
                </a:solidFill>
                <a:latin typeface="Noteworthy Light"/>
                <a:cs typeface="Noteworthy Light"/>
              </a:rPr>
              <a:t>mins</a:t>
            </a:r>
            <a:r>
              <a:rPr lang="en-US" sz="3600" b="1" u="sng" dirty="0" smtClean="0">
                <a:solidFill>
                  <a:srgbClr val="002060"/>
                </a:solidFill>
                <a:latin typeface="Noteworthy Light"/>
                <a:cs typeface="Noteworthy Light"/>
              </a:rPr>
              <a:t> </a:t>
            </a:r>
            <a:r>
              <a:rPr lang="en-US" sz="3600" b="1" dirty="0" smtClean="0">
                <a:solidFill>
                  <a:srgbClr val="002060"/>
                </a:solidFill>
                <a:latin typeface="Noteworthy Light"/>
                <a:cs typeface="Noteworthy Light"/>
              </a:rPr>
              <a:t>– in your own group, use the questions from </a:t>
            </a:r>
            <a:r>
              <a:rPr lang="en-US" sz="3600" b="1" u="sng" dirty="0" smtClean="0">
                <a:solidFill>
                  <a:srgbClr val="002060"/>
                </a:solidFill>
                <a:latin typeface="Noteworthy Light"/>
                <a:cs typeface="Noteworthy Light"/>
              </a:rPr>
              <a:t>Slide 18</a:t>
            </a:r>
          </a:p>
          <a:p>
            <a:endParaRPr lang="en-US" sz="3600" b="1" dirty="0">
              <a:solidFill>
                <a:srgbClr val="002060"/>
              </a:solidFill>
              <a:latin typeface="Noteworthy Light"/>
              <a:cs typeface="Noteworthy Light"/>
            </a:endParaRPr>
          </a:p>
          <a:p>
            <a:pPr marL="571500" indent="-571500">
              <a:buFont typeface="Arial" panose="020B0604020202020204" pitchFamily="34" charset="0"/>
              <a:buChar char="•"/>
            </a:pPr>
            <a:r>
              <a:rPr lang="en-US" sz="3600" b="1" u="sng" dirty="0" smtClean="0">
                <a:solidFill>
                  <a:srgbClr val="002060"/>
                </a:solidFill>
                <a:latin typeface="Noteworthy Light"/>
                <a:cs typeface="Noteworthy Light"/>
              </a:rPr>
              <a:t>15 </a:t>
            </a:r>
            <a:r>
              <a:rPr lang="en-US" sz="3600" b="1" u="sng" dirty="0" err="1" smtClean="0">
                <a:solidFill>
                  <a:srgbClr val="002060"/>
                </a:solidFill>
                <a:latin typeface="Noteworthy Light"/>
                <a:cs typeface="Noteworthy Light"/>
              </a:rPr>
              <a:t>mins</a:t>
            </a:r>
            <a:r>
              <a:rPr lang="en-US" sz="3600" b="1" u="sng" dirty="0" smtClean="0">
                <a:solidFill>
                  <a:srgbClr val="002060"/>
                </a:solidFill>
                <a:latin typeface="Noteworthy Light"/>
                <a:cs typeface="Noteworthy Light"/>
              </a:rPr>
              <a:t> </a:t>
            </a:r>
            <a:r>
              <a:rPr lang="en-US" sz="3600" b="1" dirty="0" smtClean="0">
                <a:solidFill>
                  <a:srgbClr val="002060"/>
                </a:solidFill>
                <a:latin typeface="Noteworthy Light"/>
                <a:cs typeface="Noteworthy Light"/>
              </a:rPr>
              <a:t>- Two groups together to share, compare &amp; give feedback. Use the questions from </a:t>
            </a:r>
            <a:r>
              <a:rPr lang="en-US" sz="3600" b="1" u="sng" dirty="0" smtClean="0">
                <a:solidFill>
                  <a:srgbClr val="002060"/>
                </a:solidFill>
                <a:latin typeface="Noteworthy Light"/>
                <a:cs typeface="Noteworthy Light"/>
              </a:rPr>
              <a:t>Slide 19</a:t>
            </a:r>
            <a:endParaRPr lang="en-US" sz="3200" u="sng" dirty="0">
              <a:solidFill>
                <a:srgbClr val="002060"/>
              </a:solidFill>
              <a:latin typeface="Noteworthy Light"/>
              <a:cs typeface="Noteworthy Light"/>
            </a:endParaRPr>
          </a:p>
        </p:txBody>
      </p:sp>
    </p:spTree>
    <p:extLst>
      <p:ext uri="{BB962C8B-B14F-4D97-AF65-F5344CB8AC3E}">
        <p14:creationId xmlns:p14="http://schemas.microsoft.com/office/powerpoint/2010/main" val="3488065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60648"/>
            <a:ext cx="5924128" cy="720080"/>
          </a:xfrm>
          <a:ln w="28575"/>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AU" dirty="0">
                <a:solidFill>
                  <a:schemeClr val="tx1"/>
                </a:solidFill>
              </a:rPr>
              <a:t>Read your text</a:t>
            </a:r>
            <a:br>
              <a:rPr lang="en-AU" dirty="0">
                <a:solidFill>
                  <a:schemeClr val="tx1"/>
                </a:solidFill>
              </a:rPr>
            </a:br>
            <a:r>
              <a:rPr lang="en-AU" dirty="0">
                <a:solidFill>
                  <a:schemeClr val="tx1"/>
                </a:solidFill>
              </a:rPr>
              <a:t>Self Review</a:t>
            </a:r>
          </a:p>
        </p:txBody>
      </p:sp>
      <p:sp>
        <p:nvSpPr>
          <p:cNvPr id="3" name="Content Placeholder 2"/>
          <p:cNvSpPr>
            <a:spLocks noGrp="1"/>
          </p:cNvSpPr>
          <p:nvPr>
            <p:ph idx="1"/>
          </p:nvPr>
        </p:nvSpPr>
        <p:spPr>
          <a:xfrm>
            <a:off x="467544" y="1196752"/>
            <a:ext cx="8352928" cy="2736304"/>
          </a:xfrm>
        </p:spPr>
        <p:style>
          <a:lnRef idx="2">
            <a:schemeClr val="accent3"/>
          </a:lnRef>
          <a:fillRef idx="1">
            <a:schemeClr val="lt1"/>
          </a:fillRef>
          <a:effectRef idx="0">
            <a:schemeClr val="accent3"/>
          </a:effectRef>
          <a:fontRef idx="minor">
            <a:schemeClr val="dk1"/>
          </a:fontRef>
        </p:style>
        <p:txBody>
          <a:bodyPr>
            <a:noAutofit/>
          </a:bodyPr>
          <a:lstStyle/>
          <a:p>
            <a:r>
              <a:rPr lang="en-AU" sz="2800" dirty="0">
                <a:solidFill>
                  <a:srgbClr val="7030A0"/>
                </a:solidFill>
              </a:rPr>
              <a:t>Identify its theme</a:t>
            </a:r>
          </a:p>
          <a:p>
            <a:r>
              <a:rPr lang="en-AU" sz="2800" dirty="0">
                <a:solidFill>
                  <a:srgbClr val="C00000"/>
                </a:solidFill>
              </a:rPr>
              <a:t>Identify the orientation, complication &amp; resolution</a:t>
            </a:r>
          </a:p>
          <a:p>
            <a:r>
              <a:rPr lang="en-AU" sz="2800" dirty="0">
                <a:solidFill>
                  <a:srgbClr val="00B050"/>
                </a:solidFill>
              </a:rPr>
              <a:t>Identify (meta)language features (1</a:t>
            </a:r>
            <a:r>
              <a:rPr lang="en-AU" sz="2800" baseline="30000" dirty="0">
                <a:solidFill>
                  <a:srgbClr val="00B050"/>
                </a:solidFill>
              </a:rPr>
              <a:t>st</a:t>
            </a:r>
            <a:r>
              <a:rPr lang="en-AU" sz="2800" dirty="0">
                <a:solidFill>
                  <a:srgbClr val="00B050"/>
                </a:solidFill>
              </a:rPr>
              <a:t>, 2</a:t>
            </a:r>
            <a:r>
              <a:rPr lang="en-AU" sz="2800" baseline="30000" dirty="0">
                <a:solidFill>
                  <a:srgbClr val="00B050"/>
                </a:solidFill>
              </a:rPr>
              <a:t>nd</a:t>
            </a:r>
            <a:r>
              <a:rPr lang="en-AU" sz="2800" dirty="0">
                <a:solidFill>
                  <a:srgbClr val="00B050"/>
                </a:solidFill>
              </a:rPr>
              <a:t>, 3</a:t>
            </a:r>
            <a:r>
              <a:rPr lang="en-AU" sz="2800" baseline="30000" dirty="0">
                <a:solidFill>
                  <a:srgbClr val="00B050"/>
                </a:solidFill>
              </a:rPr>
              <a:t>rd</a:t>
            </a:r>
            <a:r>
              <a:rPr lang="en-AU" sz="2800" dirty="0">
                <a:solidFill>
                  <a:srgbClr val="00B050"/>
                </a:solidFill>
              </a:rPr>
              <a:t> person, verbs in present, past, future tense, use of adjectives, verbs, adverbs </a:t>
            </a:r>
            <a:r>
              <a:rPr lang="en-AU" sz="2800" dirty="0" err="1">
                <a:solidFill>
                  <a:srgbClr val="00B050"/>
                </a:solidFill>
              </a:rPr>
              <a:t>etc</a:t>
            </a:r>
            <a:r>
              <a:rPr lang="en-AU" sz="2800" dirty="0">
                <a:solidFill>
                  <a:srgbClr val="00B050"/>
                </a:solidFill>
              </a:rPr>
              <a:t>)</a:t>
            </a:r>
          </a:p>
        </p:txBody>
      </p:sp>
      <p:sp>
        <p:nvSpPr>
          <p:cNvPr id="5" name="TextBox 4"/>
          <p:cNvSpPr txBox="1"/>
          <p:nvPr/>
        </p:nvSpPr>
        <p:spPr>
          <a:xfrm>
            <a:off x="434694" y="4221088"/>
            <a:ext cx="8352927" cy="224676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AU" sz="2800" dirty="0">
                <a:solidFill>
                  <a:srgbClr val="0070C0"/>
                </a:solidFill>
              </a:rPr>
              <a:t>Feedback &amp; reflection: How does the theme, orientation, complication &amp; resolution relate to each other?</a:t>
            </a:r>
          </a:p>
          <a:p>
            <a:pPr marL="457200" indent="-457200">
              <a:buFont typeface="Arial" panose="020B0604020202020204" pitchFamily="34" charset="0"/>
              <a:buChar char="•"/>
            </a:pPr>
            <a:r>
              <a:rPr lang="en-AU" sz="2800" dirty="0">
                <a:solidFill>
                  <a:srgbClr val="FF0000"/>
                </a:solidFill>
              </a:rPr>
              <a:t>What gaps can you see? Is there anything that needs to be added, deleted or altered to make the story more cohesive?</a:t>
            </a:r>
            <a:endParaRPr lang="en-GB" sz="2800" dirty="0">
              <a:solidFill>
                <a:srgbClr val="FF0000"/>
              </a:solidFill>
            </a:endParaRPr>
          </a:p>
        </p:txBody>
      </p:sp>
    </p:spTree>
    <p:extLst>
      <p:ext uri="{BB962C8B-B14F-4D97-AF65-F5344CB8AC3E}">
        <p14:creationId xmlns:p14="http://schemas.microsoft.com/office/powerpoint/2010/main" val="3282696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252407"/>
            <a:ext cx="7056784" cy="1080120"/>
          </a:xfrm>
          <a:ln w="28575"/>
        </p:spPr>
        <p:style>
          <a:lnRef idx="2">
            <a:schemeClr val="accent1">
              <a:shade val="50000"/>
            </a:schemeClr>
          </a:lnRef>
          <a:fillRef idx="1">
            <a:schemeClr val="accent1"/>
          </a:fillRef>
          <a:effectRef idx="0">
            <a:schemeClr val="accent1"/>
          </a:effectRef>
          <a:fontRef idx="minor">
            <a:schemeClr val="lt1"/>
          </a:fontRef>
        </p:style>
        <p:txBody>
          <a:bodyPr/>
          <a:lstStyle/>
          <a:p>
            <a:r>
              <a:rPr lang="en-AU" dirty="0">
                <a:solidFill>
                  <a:schemeClr val="tx1"/>
                </a:solidFill>
              </a:rPr>
              <a:t>Read your NEIGHBOUR’S text</a:t>
            </a:r>
            <a:br>
              <a:rPr lang="en-AU" dirty="0">
                <a:solidFill>
                  <a:schemeClr val="tx1"/>
                </a:solidFill>
              </a:rPr>
            </a:br>
            <a:r>
              <a:rPr lang="en-AU" dirty="0">
                <a:solidFill>
                  <a:schemeClr val="tx1"/>
                </a:solidFill>
              </a:rPr>
              <a:t>Peer Review</a:t>
            </a:r>
          </a:p>
        </p:txBody>
      </p:sp>
      <p:sp>
        <p:nvSpPr>
          <p:cNvPr id="3" name="Content Placeholder 2"/>
          <p:cNvSpPr>
            <a:spLocks noGrp="1"/>
          </p:cNvSpPr>
          <p:nvPr>
            <p:ph idx="1"/>
          </p:nvPr>
        </p:nvSpPr>
        <p:spPr>
          <a:xfrm>
            <a:off x="333201" y="1467592"/>
            <a:ext cx="8483440" cy="2664296"/>
          </a:xfrm>
        </p:spPr>
        <p:style>
          <a:lnRef idx="2">
            <a:schemeClr val="accent3"/>
          </a:lnRef>
          <a:fillRef idx="1">
            <a:schemeClr val="lt1"/>
          </a:fillRef>
          <a:effectRef idx="0">
            <a:schemeClr val="accent3"/>
          </a:effectRef>
          <a:fontRef idx="minor">
            <a:schemeClr val="dk1"/>
          </a:fontRef>
        </p:style>
        <p:txBody>
          <a:bodyPr>
            <a:noAutofit/>
          </a:bodyPr>
          <a:lstStyle/>
          <a:p>
            <a:r>
              <a:rPr lang="en-AU" sz="2800" dirty="0">
                <a:solidFill>
                  <a:srgbClr val="7030A0"/>
                </a:solidFill>
              </a:rPr>
              <a:t>Identify its theme</a:t>
            </a:r>
          </a:p>
          <a:p>
            <a:r>
              <a:rPr lang="en-AU" sz="2800" dirty="0">
                <a:solidFill>
                  <a:srgbClr val="C00000"/>
                </a:solidFill>
              </a:rPr>
              <a:t>Identify the orientation, complication &amp; resolution</a:t>
            </a:r>
          </a:p>
          <a:p>
            <a:r>
              <a:rPr lang="en-AU" sz="2800" dirty="0">
                <a:solidFill>
                  <a:srgbClr val="00B050"/>
                </a:solidFill>
              </a:rPr>
              <a:t>Identify (meta)language features (1</a:t>
            </a:r>
            <a:r>
              <a:rPr lang="en-AU" sz="2800" baseline="30000" dirty="0">
                <a:solidFill>
                  <a:srgbClr val="00B050"/>
                </a:solidFill>
              </a:rPr>
              <a:t>st</a:t>
            </a:r>
            <a:r>
              <a:rPr lang="en-AU" sz="2800" dirty="0">
                <a:solidFill>
                  <a:srgbClr val="00B050"/>
                </a:solidFill>
              </a:rPr>
              <a:t>, 2</a:t>
            </a:r>
            <a:r>
              <a:rPr lang="en-AU" sz="2800" baseline="30000" dirty="0">
                <a:solidFill>
                  <a:srgbClr val="00B050"/>
                </a:solidFill>
              </a:rPr>
              <a:t>nd</a:t>
            </a:r>
            <a:r>
              <a:rPr lang="en-AU" sz="2800" dirty="0">
                <a:solidFill>
                  <a:srgbClr val="00B050"/>
                </a:solidFill>
              </a:rPr>
              <a:t>, 3</a:t>
            </a:r>
            <a:r>
              <a:rPr lang="en-AU" sz="2800" baseline="30000" dirty="0">
                <a:solidFill>
                  <a:srgbClr val="00B050"/>
                </a:solidFill>
              </a:rPr>
              <a:t>rd</a:t>
            </a:r>
            <a:r>
              <a:rPr lang="en-AU" sz="2800" dirty="0">
                <a:solidFill>
                  <a:srgbClr val="00B050"/>
                </a:solidFill>
              </a:rPr>
              <a:t> person, verbs in present, past, future tense, use of adjectives, verbs, adverbs </a:t>
            </a:r>
            <a:r>
              <a:rPr lang="en-AU" sz="2800" dirty="0" err="1">
                <a:solidFill>
                  <a:srgbClr val="00B050"/>
                </a:solidFill>
              </a:rPr>
              <a:t>etc</a:t>
            </a:r>
            <a:r>
              <a:rPr lang="en-AU" sz="2800" dirty="0">
                <a:solidFill>
                  <a:srgbClr val="00B050"/>
                </a:solidFill>
              </a:rPr>
              <a:t>)</a:t>
            </a:r>
          </a:p>
        </p:txBody>
      </p:sp>
      <p:sp>
        <p:nvSpPr>
          <p:cNvPr id="5" name="TextBox 4"/>
          <p:cNvSpPr txBox="1"/>
          <p:nvPr/>
        </p:nvSpPr>
        <p:spPr>
          <a:xfrm>
            <a:off x="414883" y="4266953"/>
            <a:ext cx="8320077" cy="224676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AU" sz="2800" dirty="0">
                <a:solidFill>
                  <a:srgbClr val="0070C0"/>
                </a:solidFill>
              </a:rPr>
              <a:t>Feedback &amp; reflection: How does the theme, orientation, complication &amp; resolution relate to each other?</a:t>
            </a:r>
          </a:p>
          <a:p>
            <a:pPr marL="457200" indent="-457200">
              <a:buFont typeface="Arial" panose="020B0604020202020204" pitchFamily="34" charset="0"/>
              <a:buChar char="•"/>
            </a:pPr>
            <a:r>
              <a:rPr lang="en-AU" sz="2800" dirty="0">
                <a:solidFill>
                  <a:srgbClr val="FF0000"/>
                </a:solidFill>
              </a:rPr>
              <a:t>What gaps can you see? Is there anything that needs to be added, deleted or altered to make the story more cohesive?</a:t>
            </a:r>
            <a:endParaRPr lang="en-GB" sz="2800" dirty="0">
              <a:solidFill>
                <a:srgbClr val="FF0000"/>
              </a:solidFill>
            </a:endParaRPr>
          </a:p>
        </p:txBody>
      </p:sp>
    </p:spTree>
    <p:extLst>
      <p:ext uri="{BB962C8B-B14F-4D97-AF65-F5344CB8AC3E}">
        <p14:creationId xmlns:p14="http://schemas.microsoft.com/office/powerpoint/2010/main" val="3032432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extBox 3"/>
          <p:cNvSpPr txBox="1"/>
          <p:nvPr/>
        </p:nvSpPr>
        <p:spPr>
          <a:xfrm>
            <a:off x="928109" y="2276872"/>
            <a:ext cx="7287782" cy="1938992"/>
          </a:xfrm>
          <a:prstGeom prst="rect">
            <a:avLst/>
          </a:prstGeom>
          <a:ln w="28575"/>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4000" b="1" dirty="0">
                <a:solidFill>
                  <a:prstClr val="black"/>
                </a:solidFill>
                <a:latin typeface="Noteworthy Light"/>
                <a:cs typeface="Noteworthy Light"/>
              </a:rPr>
              <a:t>REVIEWING THE CHARACTERS &amp; SETTING</a:t>
            </a:r>
            <a:endParaRPr lang="en-US" sz="4000" dirty="0">
              <a:solidFill>
                <a:prstClr val="black"/>
              </a:solidFill>
              <a:latin typeface="Noteworthy Light"/>
              <a:cs typeface="Noteworthy Light"/>
            </a:endParaRPr>
          </a:p>
          <a:p>
            <a:pPr algn="ctr"/>
            <a:endParaRPr lang="en-US" sz="4000" dirty="0">
              <a:solidFill>
                <a:prstClr val="black"/>
              </a:solidFill>
              <a:latin typeface="Noteworthy Light"/>
              <a:cs typeface="Noteworthy Light"/>
            </a:endParaRPr>
          </a:p>
        </p:txBody>
      </p:sp>
    </p:spTree>
    <p:extLst>
      <p:ext uri="{BB962C8B-B14F-4D97-AF65-F5344CB8AC3E}">
        <p14:creationId xmlns:p14="http://schemas.microsoft.com/office/powerpoint/2010/main" val="3556227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260648"/>
            <a:ext cx="5937755" cy="915196"/>
          </a:xfr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AU" dirty="0"/>
              <a:t>The Curriculum Plan</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2814444"/>
              </p:ext>
            </p:extLst>
          </p:nvPr>
        </p:nvGraphicFramePr>
        <p:xfrm>
          <a:off x="179512" y="1484784"/>
          <a:ext cx="8784976" cy="5256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084168" y="6095038"/>
            <a:ext cx="2952328" cy="646331"/>
          </a:xfrm>
          <a:prstGeom prst="rect">
            <a:avLst/>
          </a:prstGeom>
          <a:noFill/>
        </p:spPr>
        <p:txBody>
          <a:bodyPr wrap="square" rtlCol="0">
            <a:spAutoFit/>
          </a:bodyPr>
          <a:lstStyle/>
          <a:p>
            <a:r>
              <a:rPr lang="en-AU" dirty="0"/>
              <a:t>* Handouts/templates can be placed in the appendices</a:t>
            </a:r>
            <a:endParaRPr lang="en-GB" dirty="0"/>
          </a:p>
        </p:txBody>
      </p:sp>
    </p:spTree>
    <p:extLst>
      <p:ext uri="{BB962C8B-B14F-4D97-AF65-F5344CB8AC3E}">
        <p14:creationId xmlns:p14="http://schemas.microsoft.com/office/powerpoint/2010/main" val="760220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30 at 6.16.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501" y="0"/>
            <a:ext cx="5542341" cy="6858000"/>
          </a:xfrm>
          <a:prstGeom prst="rect">
            <a:avLst/>
          </a:prstGeom>
        </p:spPr>
      </p:pic>
      <p:sp>
        <p:nvSpPr>
          <p:cNvPr id="3" name="Rectangle 2"/>
          <p:cNvSpPr/>
          <p:nvPr/>
        </p:nvSpPr>
        <p:spPr>
          <a:xfrm>
            <a:off x="2035166" y="0"/>
            <a:ext cx="5323994" cy="2246769"/>
          </a:xfrm>
          <a:prstGeom prst="rect">
            <a:avLst/>
          </a:prstGeom>
          <a:solidFill>
            <a:srgbClr val="E5DFCD"/>
          </a:solidFill>
        </p:spPr>
        <p:txBody>
          <a:bodyPr wrap="square">
            <a:spAutoFit/>
          </a:bodyPr>
          <a:lstStyle/>
          <a:p>
            <a:r>
              <a:rPr lang="en-US" sz="2000" dirty="0">
                <a:solidFill>
                  <a:prstClr val="black"/>
                </a:solidFill>
                <a:latin typeface="Lucida Calligraphy"/>
                <a:cs typeface="Lucida Calligraphy"/>
              </a:rPr>
              <a:t>The coat watched the man approach.</a:t>
            </a:r>
          </a:p>
          <a:p>
            <a:r>
              <a:rPr lang="en-US" sz="2000" dirty="0">
                <a:solidFill>
                  <a:prstClr val="black"/>
                </a:solidFill>
                <a:latin typeface="Lucida Calligraphy"/>
                <a:cs typeface="Lucida Calligraphy"/>
              </a:rPr>
              <a:t>He was a disappointed-looking man</a:t>
            </a:r>
          </a:p>
          <a:p>
            <a:r>
              <a:rPr lang="en-US" sz="2000" dirty="0">
                <a:solidFill>
                  <a:prstClr val="black"/>
                </a:solidFill>
                <a:latin typeface="Lucida Calligraphy"/>
                <a:cs typeface="Lucida Calligraphy"/>
              </a:rPr>
              <a:t>and when he came closer</a:t>
            </a:r>
          </a:p>
          <a:p>
            <a:r>
              <a:rPr lang="en-US" sz="2000" dirty="0">
                <a:solidFill>
                  <a:prstClr val="black"/>
                </a:solidFill>
                <a:latin typeface="Lucida Calligraphy"/>
                <a:cs typeface="Lucida Calligraphy"/>
              </a:rPr>
              <a:t>he looked even more disappointed.</a:t>
            </a:r>
          </a:p>
          <a:p>
            <a:r>
              <a:rPr lang="en-US" sz="2000" dirty="0">
                <a:solidFill>
                  <a:prstClr val="black"/>
                </a:solidFill>
                <a:latin typeface="Lucida Calligraphy"/>
                <a:cs typeface="Lucida Calligraphy"/>
              </a:rPr>
              <a:t>‘Oh, it’s only a scarecrow,’ </a:t>
            </a:r>
          </a:p>
          <a:p>
            <a:r>
              <a:rPr lang="en-US" sz="2000" dirty="0">
                <a:solidFill>
                  <a:prstClr val="black"/>
                </a:solidFill>
                <a:latin typeface="Lucida Calligraphy"/>
                <a:cs typeface="Lucida Calligraphy"/>
              </a:rPr>
              <a:t>he said.</a:t>
            </a:r>
          </a:p>
          <a:p>
            <a:pPr algn="ctr"/>
            <a:r>
              <a:rPr lang="en-US" sz="2000" dirty="0">
                <a:solidFill>
                  <a:prstClr val="black"/>
                </a:solidFill>
                <a:latin typeface="Lucida Calligraphy"/>
                <a:cs typeface="Lucida Calligraphy"/>
              </a:rPr>
              <a:t> </a:t>
            </a:r>
          </a:p>
        </p:txBody>
      </p:sp>
      <p:sp>
        <p:nvSpPr>
          <p:cNvPr id="4" name="Rectangle 3"/>
          <p:cNvSpPr/>
          <p:nvPr/>
        </p:nvSpPr>
        <p:spPr>
          <a:xfrm>
            <a:off x="2035166" y="2205580"/>
            <a:ext cx="4428521" cy="5016758"/>
          </a:xfrm>
          <a:prstGeom prst="rect">
            <a:avLst/>
          </a:prstGeom>
          <a:solidFill>
            <a:srgbClr val="E5DFCD"/>
          </a:solidFill>
        </p:spPr>
        <p:txBody>
          <a:bodyPr wrap="square">
            <a:spAutoFit/>
          </a:bodyPr>
          <a:lstStyle/>
          <a:p>
            <a:r>
              <a:rPr lang="en-US" sz="2000" dirty="0">
                <a:solidFill>
                  <a:prstClr val="black"/>
                </a:solidFill>
                <a:latin typeface="Lucida Calligraphy"/>
                <a:cs typeface="Lucida Calligraphy"/>
              </a:rPr>
              <a:t>This annoyed the coat.</a:t>
            </a:r>
          </a:p>
          <a:p>
            <a:r>
              <a:rPr lang="en-US" sz="2000" dirty="0">
                <a:solidFill>
                  <a:prstClr val="black"/>
                </a:solidFill>
                <a:latin typeface="Lucida Calligraphy"/>
                <a:cs typeface="Lucida Calligraphy"/>
              </a:rPr>
              <a:t>It puffed out its chest</a:t>
            </a:r>
          </a:p>
          <a:p>
            <a:r>
              <a:rPr lang="en-US" sz="2000" dirty="0">
                <a:solidFill>
                  <a:prstClr val="black"/>
                </a:solidFill>
                <a:latin typeface="Lucida Calligraphy"/>
                <a:cs typeface="Lucida Calligraphy"/>
              </a:rPr>
              <a:t>and the small creatures that lived inside made rustling sounds.</a:t>
            </a:r>
          </a:p>
          <a:p>
            <a:r>
              <a:rPr lang="en-US" sz="2000" dirty="0">
                <a:solidFill>
                  <a:prstClr val="black"/>
                </a:solidFill>
                <a:latin typeface="Lucida Calligraphy"/>
                <a:cs typeface="Lucida Calligraphy"/>
              </a:rPr>
              <a:t> </a:t>
            </a:r>
          </a:p>
          <a:p>
            <a:r>
              <a:rPr lang="en-US" sz="2000" dirty="0">
                <a:solidFill>
                  <a:prstClr val="black"/>
                </a:solidFill>
                <a:latin typeface="Lucida Calligraphy"/>
                <a:cs typeface="Lucida Calligraphy"/>
              </a:rPr>
              <a:t>The man blinked</a:t>
            </a:r>
          </a:p>
          <a:p>
            <a:r>
              <a:rPr lang="en-US" sz="2000" dirty="0">
                <a:solidFill>
                  <a:prstClr val="black"/>
                </a:solidFill>
                <a:latin typeface="Lucida Calligraphy"/>
                <a:cs typeface="Lucida Calligraphy"/>
              </a:rPr>
              <a:t>and stared.</a:t>
            </a:r>
          </a:p>
          <a:p>
            <a:endParaRPr lang="en-US" sz="2000" dirty="0">
              <a:solidFill>
                <a:prstClr val="black"/>
              </a:solidFill>
              <a:latin typeface="Lucida Calligraphy"/>
              <a:cs typeface="Lucida Calligraphy"/>
            </a:endParaRPr>
          </a:p>
          <a:p>
            <a:endParaRPr lang="en-US" sz="2000" dirty="0">
              <a:solidFill>
                <a:prstClr val="black"/>
              </a:solidFill>
              <a:latin typeface="Lucida Calligraphy"/>
              <a:cs typeface="Lucida Calligraphy"/>
            </a:endParaRPr>
          </a:p>
          <a:p>
            <a:endParaRPr lang="en-US" sz="2000" dirty="0">
              <a:solidFill>
                <a:prstClr val="black"/>
              </a:solidFill>
              <a:latin typeface="Lucida Calligraphy"/>
              <a:cs typeface="Lucida Calligraphy"/>
            </a:endParaRPr>
          </a:p>
          <a:p>
            <a:endParaRPr lang="en-US" sz="2000" dirty="0">
              <a:solidFill>
                <a:prstClr val="black"/>
              </a:solidFill>
              <a:latin typeface="Lucida Calligraphy"/>
              <a:cs typeface="Lucida Calligraphy"/>
            </a:endParaRPr>
          </a:p>
          <a:p>
            <a:endParaRPr lang="en-US" sz="2000" dirty="0">
              <a:solidFill>
                <a:prstClr val="black"/>
              </a:solidFill>
              <a:latin typeface="Lucida Calligraphy"/>
              <a:cs typeface="Lucida Calligraphy"/>
            </a:endParaRPr>
          </a:p>
          <a:p>
            <a:endParaRPr lang="en-US" sz="2000" dirty="0">
              <a:solidFill>
                <a:prstClr val="black"/>
              </a:solidFill>
              <a:latin typeface="Lucida Calligraphy"/>
              <a:cs typeface="Lucida Calligraphy"/>
            </a:endParaRPr>
          </a:p>
          <a:p>
            <a:endParaRPr lang="en-US" sz="2000" dirty="0">
              <a:solidFill>
                <a:prstClr val="black"/>
              </a:solidFill>
              <a:latin typeface="Lucida Calligraphy"/>
              <a:cs typeface="Lucida Calligraphy"/>
            </a:endParaRPr>
          </a:p>
          <a:p>
            <a:endParaRPr lang="en-US" sz="2000" dirty="0">
              <a:solidFill>
                <a:prstClr val="black"/>
              </a:solidFill>
              <a:latin typeface="Lucida Calligraphy"/>
              <a:cs typeface="Lucida Calligraphy"/>
            </a:endParaRPr>
          </a:p>
        </p:txBody>
      </p:sp>
      <p:sp>
        <p:nvSpPr>
          <p:cNvPr id="5" name="TextBox 4"/>
          <p:cNvSpPr txBox="1"/>
          <p:nvPr/>
        </p:nvSpPr>
        <p:spPr>
          <a:xfrm>
            <a:off x="-336245" y="250080"/>
            <a:ext cx="2371411" cy="830997"/>
          </a:xfrm>
          <a:prstGeom prst="rect">
            <a:avLst/>
          </a:prstGeom>
          <a:noFill/>
        </p:spPr>
        <p:txBody>
          <a:bodyPr wrap="square" rtlCol="0">
            <a:spAutoFit/>
          </a:bodyPr>
          <a:lstStyle/>
          <a:p>
            <a:pPr algn="r"/>
            <a:r>
              <a:rPr lang="en-US" sz="2400" i="1" dirty="0"/>
              <a:t>Introduction to character</a:t>
            </a:r>
          </a:p>
        </p:txBody>
      </p:sp>
      <p:sp>
        <p:nvSpPr>
          <p:cNvPr id="6" name="TextBox 5"/>
          <p:cNvSpPr txBox="1"/>
          <p:nvPr/>
        </p:nvSpPr>
        <p:spPr>
          <a:xfrm>
            <a:off x="-336245" y="2124180"/>
            <a:ext cx="2371411" cy="461665"/>
          </a:xfrm>
          <a:prstGeom prst="rect">
            <a:avLst/>
          </a:prstGeom>
          <a:noFill/>
        </p:spPr>
        <p:txBody>
          <a:bodyPr wrap="square" rtlCol="0">
            <a:spAutoFit/>
          </a:bodyPr>
          <a:lstStyle/>
          <a:p>
            <a:pPr algn="r"/>
            <a:r>
              <a:rPr lang="en-US" sz="2400" i="1" dirty="0"/>
              <a:t>Reaction</a:t>
            </a:r>
          </a:p>
        </p:txBody>
      </p:sp>
    </p:spTree>
    <p:extLst>
      <p:ext uri="{BB962C8B-B14F-4D97-AF65-F5344CB8AC3E}">
        <p14:creationId xmlns:p14="http://schemas.microsoft.com/office/powerpoint/2010/main" val="3596343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556792"/>
            <a:ext cx="7272808" cy="3170099"/>
          </a:xfrm>
          <a:prstGeom prst="rect">
            <a:avLst/>
          </a:prstGeom>
          <a:ln w="38100"/>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dirty="0">
                <a:solidFill>
                  <a:schemeClr val="tx1"/>
                </a:solidFill>
                <a:latin typeface="Calibri"/>
              </a:rPr>
              <a:t>Activity</a:t>
            </a:r>
          </a:p>
          <a:p>
            <a:endParaRPr lang="en-US" sz="2800" dirty="0">
              <a:solidFill>
                <a:schemeClr val="tx1"/>
              </a:solidFill>
              <a:latin typeface="Calibri"/>
            </a:endParaRPr>
          </a:p>
          <a:p>
            <a:r>
              <a:rPr lang="en-US" sz="2800" dirty="0">
                <a:solidFill>
                  <a:schemeClr val="tx1"/>
                </a:solidFill>
                <a:latin typeface="Calibri"/>
              </a:rPr>
              <a:t>Can you find evidence from your </a:t>
            </a:r>
            <a:r>
              <a:rPr lang="en-US" sz="2800" dirty="0" smtClean="0">
                <a:solidFill>
                  <a:schemeClr val="tx1"/>
                </a:solidFill>
                <a:latin typeface="Calibri"/>
              </a:rPr>
              <a:t>text </a:t>
            </a:r>
            <a:r>
              <a:rPr lang="en-US" sz="2800" dirty="0">
                <a:solidFill>
                  <a:schemeClr val="tx1"/>
                </a:solidFill>
                <a:latin typeface="Calibri"/>
              </a:rPr>
              <a:t>of how the characters are being developed?</a:t>
            </a:r>
          </a:p>
          <a:p>
            <a:endParaRPr lang="en-US" sz="2800" dirty="0">
              <a:solidFill>
                <a:schemeClr val="tx1"/>
              </a:solidFill>
              <a:latin typeface="Calibri"/>
            </a:endParaRPr>
          </a:p>
          <a:p>
            <a:r>
              <a:rPr lang="en-US" sz="2800" dirty="0">
                <a:solidFill>
                  <a:schemeClr val="tx1"/>
                </a:solidFill>
                <a:latin typeface="Calibri"/>
              </a:rPr>
              <a:t>What resources have you used?</a:t>
            </a:r>
          </a:p>
          <a:p>
            <a:endParaRPr lang="en-US" sz="2800" dirty="0">
              <a:solidFill>
                <a:schemeClr val="tx1"/>
              </a:solidFill>
              <a:latin typeface="Calibri"/>
            </a:endParaRPr>
          </a:p>
        </p:txBody>
      </p:sp>
    </p:spTree>
    <p:extLst>
      <p:ext uri="{BB962C8B-B14F-4D97-AF65-F5344CB8AC3E}">
        <p14:creationId xmlns:p14="http://schemas.microsoft.com/office/powerpoint/2010/main" val="3339278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404664"/>
            <a:ext cx="8640960" cy="5878532"/>
          </a:xfrm>
          <a:prstGeom prst="rect">
            <a:avLst/>
          </a:prstGeom>
          <a:ln w="28575"/>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b="1" dirty="0"/>
              <a:t>Scaffolding questions for reviewing the </a:t>
            </a:r>
            <a:r>
              <a:rPr lang="en-US" sz="2400" b="1" dirty="0" smtClean="0"/>
              <a:t>story</a:t>
            </a:r>
          </a:p>
          <a:p>
            <a:endParaRPr lang="en-US" sz="2400" dirty="0"/>
          </a:p>
          <a:p>
            <a:pPr marL="342900" indent="-342900">
              <a:lnSpc>
                <a:spcPct val="120000"/>
              </a:lnSpc>
              <a:spcBef>
                <a:spcPts val="1200"/>
              </a:spcBef>
              <a:buFont typeface="Arial"/>
              <a:buChar char="•"/>
            </a:pPr>
            <a:r>
              <a:rPr lang="en-US" sz="2400" dirty="0">
                <a:solidFill>
                  <a:srgbClr val="0070C0"/>
                </a:solidFill>
              </a:rPr>
              <a:t>How does the reader get to know the characters? (Evidence from the text: what they do, what they say, what they think, physical description)</a:t>
            </a:r>
          </a:p>
          <a:p>
            <a:pPr marL="342900" indent="-342900">
              <a:lnSpc>
                <a:spcPct val="120000"/>
              </a:lnSpc>
              <a:spcBef>
                <a:spcPts val="1200"/>
              </a:spcBef>
              <a:buFont typeface="Arial"/>
              <a:buChar char="•"/>
            </a:pPr>
            <a:r>
              <a:rPr lang="en-US" sz="2400" dirty="0">
                <a:solidFill>
                  <a:srgbClr val="0070C0"/>
                </a:solidFill>
              </a:rPr>
              <a:t>How and why do they change through the story? (Evidence from the text: </a:t>
            </a:r>
            <a:r>
              <a:rPr lang="en-US" sz="2400" dirty="0" err="1">
                <a:solidFill>
                  <a:srgbClr val="0070C0"/>
                </a:solidFill>
              </a:rPr>
              <a:t>eg</a:t>
            </a:r>
            <a:r>
              <a:rPr lang="en-US" sz="2400" dirty="0">
                <a:solidFill>
                  <a:srgbClr val="0070C0"/>
                </a:solidFill>
              </a:rPr>
              <a:t> change in attitude)</a:t>
            </a:r>
          </a:p>
          <a:p>
            <a:pPr marL="342900" indent="-342900">
              <a:lnSpc>
                <a:spcPct val="120000"/>
              </a:lnSpc>
              <a:spcBef>
                <a:spcPts val="1200"/>
              </a:spcBef>
              <a:buFont typeface="Arial"/>
              <a:buChar char="•"/>
            </a:pPr>
            <a:r>
              <a:rPr lang="en-US" sz="2400" dirty="0">
                <a:solidFill>
                  <a:srgbClr val="0070C0"/>
                </a:solidFill>
              </a:rPr>
              <a:t>How have you used language to create this story world? (</a:t>
            </a:r>
            <a:r>
              <a:rPr lang="en-US" sz="2400" dirty="0" err="1">
                <a:solidFill>
                  <a:srgbClr val="0070C0"/>
                </a:solidFill>
              </a:rPr>
              <a:t>eg</a:t>
            </a:r>
            <a:r>
              <a:rPr lang="en-US" sz="2400" dirty="0">
                <a:solidFill>
                  <a:srgbClr val="0070C0"/>
                </a:solidFill>
              </a:rPr>
              <a:t> discuss some particularly vivid examples)</a:t>
            </a:r>
          </a:p>
          <a:p>
            <a:pPr marL="342900" indent="-342900">
              <a:lnSpc>
                <a:spcPct val="120000"/>
              </a:lnSpc>
              <a:spcBef>
                <a:spcPts val="1200"/>
              </a:spcBef>
              <a:buFont typeface="Arial"/>
              <a:buChar char="•"/>
            </a:pPr>
            <a:r>
              <a:rPr lang="en-US" sz="2400" dirty="0">
                <a:solidFill>
                  <a:srgbClr val="0070C0"/>
                </a:solidFill>
              </a:rPr>
              <a:t>How do you illustrate using images to create the story world? (</a:t>
            </a:r>
            <a:r>
              <a:rPr lang="en-US" sz="2400" dirty="0" err="1">
                <a:solidFill>
                  <a:srgbClr val="0070C0"/>
                </a:solidFill>
              </a:rPr>
              <a:t>eg</a:t>
            </a:r>
            <a:r>
              <a:rPr lang="en-US" sz="2400" dirty="0">
                <a:solidFill>
                  <a:srgbClr val="0070C0"/>
                </a:solidFill>
              </a:rPr>
              <a:t> discuss relating to setting, character development, feelings, engagement)</a:t>
            </a:r>
          </a:p>
        </p:txBody>
      </p:sp>
    </p:spTree>
    <p:extLst>
      <p:ext uri="{BB962C8B-B14F-4D97-AF65-F5344CB8AC3E}">
        <p14:creationId xmlns:p14="http://schemas.microsoft.com/office/powerpoint/2010/main" val="2867482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844" y="1268760"/>
            <a:ext cx="8642313" cy="5021055"/>
          </a:xfrm>
          <a:prstGeom prst="rect">
            <a:avLst/>
          </a:prstGeom>
          <a:ln w="28575"/>
        </p:spPr>
        <p:style>
          <a:lnRef idx="2">
            <a:schemeClr val="accent3"/>
          </a:lnRef>
          <a:fillRef idx="1">
            <a:schemeClr val="lt1"/>
          </a:fillRef>
          <a:effectRef idx="0">
            <a:schemeClr val="accent3"/>
          </a:effectRef>
          <a:fontRef idx="minor">
            <a:schemeClr val="dk1"/>
          </a:fontRef>
        </p:style>
        <p:txBody>
          <a:bodyPr wrap="square" rtlCol="0">
            <a:spAutoFit/>
          </a:bodyPr>
          <a:lstStyle/>
          <a:p>
            <a:pPr marL="342900" marR="0" lvl="0" indent="-342900" algn="l" defTabSz="457200" rtl="0" eaLnBrk="1" fontAlgn="auto" latinLnBrk="0" hangingPunct="1">
              <a:lnSpc>
                <a:spcPct val="150000"/>
              </a:lnSpc>
              <a:spcBef>
                <a:spcPts val="0"/>
              </a:spcBef>
              <a:spcAft>
                <a:spcPts val="0"/>
              </a:spcAft>
              <a:buClrTx/>
              <a:buSzTx/>
              <a:buFont typeface="Arial"/>
              <a:buChar char="•"/>
              <a:tabLst/>
              <a:defRPr/>
            </a:pPr>
            <a:r>
              <a:rPr kumimoji="0" lang="en-AU" sz="2400" b="0" i="0" u="none" strike="noStrike" kern="1200" cap="none" spc="0" normalizeH="0" baseline="0" noProof="0" dirty="0">
                <a:ln>
                  <a:noFill/>
                </a:ln>
                <a:solidFill>
                  <a:srgbClr val="0070C0"/>
                </a:solidFill>
                <a:effectLst/>
                <a:uLnTx/>
                <a:uFillTx/>
                <a:latin typeface="Calibri"/>
                <a:ea typeface="+mn-ea"/>
                <a:cs typeface="+mn-cs"/>
              </a:rPr>
              <a:t>how many characters are there? What relationships do they have?</a:t>
            </a:r>
          </a:p>
          <a:p>
            <a:pPr marL="342900" marR="0" lvl="0" indent="-342900" algn="l" defTabSz="457200" rtl="0" eaLnBrk="1" fontAlgn="auto" latinLnBrk="0" hangingPunct="1">
              <a:lnSpc>
                <a:spcPct val="150000"/>
              </a:lnSpc>
              <a:spcBef>
                <a:spcPts val="0"/>
              </a:spcBef>
              <a:spcAft>
                <a:spcPts val="0"/>
              </a:spcAft>
              <a:buClrTx/>
              <a:buSzTx/>
              <a:buFont typeface="Arial"/>
              <a:buChar char="•"/>
              <a:tabLst/>
              <a:defRPr/>
            </a:pPr>
            <a:r>
              <a:rPr kumimoji="0" lang="en-AU" sz="2400" b="0" i="0" u="none" strike="noStrike" kern="1200" cap="none" spc="0" normalizeH="0" baseline="0" noProof="0" dirty="0">
                <a:ln>
                  <a:noFill/>
                </a:ln>
                <a:solidFill>
                  <a:srgbClr val="0070C0"/>
                </a:solidFill>
                <a:effectLst/>
                <a:uLnTx/>
                <a:uFillTx/>
                <a:latin typeface="Calibri"/>
                <a:ea typeface="+mn-ea"/>
                <a:cs typeface="+mn-cs"/>
              </a:rPr>
              <a:t>who </a:t>
            </a:r>
            <a:r>
              <a:rPr lang="en-AU" sz="2400" dirty="0">
                <a:solidFill>
                  <a:srgbClr val="0070C0"/>
                </a:solidFill>
                <a:latin typeface="Calibri"/>
              </a:rPr>
              <a:t>is</a:t>
            </a:r>
            <a:r>
              <a:rPr kumimoji="0" lang="en-AU" sz="2400" b="0" i="0" u="none" strike="noStrike" kern="1200" cap="none" spc="0" normalizeH="0" baseline="0" noProof="0" dirty="0">
                <a:ln>
                  <a:noFill/>
                </a:ln>
                <a:solidFill>
                  <a:srgbClr val="0070C0"/>
                </a:solidFill>
                <a:effectLst/>
                <a:uLnTx/>
                <a:uFillTx/>
                <a:latin typeface="Calibri"/>
                <a:ea typeface="+mn-ea"/>
                <a:cs typeface="+mn-cs"/>
              </a:rPr>
              <a:t> the central character (the protagonist)? What age? Which gender? What qualities? Sympathetic or unsympathetic?</a:t>
            </a:r>
          </a:p>
          <a:p>
            <a:pPr marL="342900" marR="0" lvl="0" indent="-342900" algn="l" defTabSz="457200" rtl="0" eaLnBrk="1" fontAlgn="auto" latinLnBrk="0" hangingPunct="1">
              <a:lnSpc>
                <a:spcPct val="150000"/>
              </a:lnSpc>
              <a:spcBef>
                <a:spcPts val="0"/>
              </a:spcBef>
              <a:spcAft>
                <a:spcPts val="0"/>
              </a:spcAft>
              <a:buClrTx/>
              <a:buSzTx/>
              <a:buFont typeface="Arial"/>
              <a:buChar char="•"/>
              <a:tabLst/>
              <a:defRPr/>
            </a:pPr>
            <a:r>
              <a:rPr kumimoji="0" lang="en-AU" sz="2400" b="0" i="0" u="none" strike="noStrike" kern="1200" cap="none" spc="0" normalizeH="0" baseline="0" noProof="0" dirty="0">
                <a:ln>
                  <a:noFill/>
                </a:ln>
                <a:solidFill>
                  <a:srgbClr val="0070C0"/>
                </a:solidFill>
                <a:effectLst/>
                <a:uLnTx/>
                <a:uFillTx/>
                <a:latin typeface="Calibri"/>
                <a:ea typeface="+mn-ea"/>
                <a:cs typeface="+mn-cs"/>
              </a:rPr>
              <a:t>is there be an antagonist? </a:t>
            </a:r>
          </a:p>
          <a:p>
            <a:pPr marL="342900" marR="0" lvl="0" indent="-342900" algn="l" defTabSz="457200" rtl="0" eaLnBrk="1" fontAlgn="auto" latinLnBrk="0" hangingPunct="1">
              <a:lnSpc>
                <a:spcPct val="150000"/>
              </a:lnSpc>
              <a:spcBef>
                <a:spcPts val="0"/>
              </a:spcBef>
              <a:spcAft>
                <a:spcPts val="0"/>
              </a:spcAft>
              <a:buClrTx/>
              <a:buSzTx/>
              <a:buFont typeface="Arial"/>
              <a:buChar char="•"/>
              <a:tabLst/>
              <a:defRPr/>
            </a:pPr>
            <a:r>
              <a:rPr kumimoji="0" lang="en-AU" sz="2400" b="0" i="0" u="none" strike="noStrike" kern="1200" cap="none" spc="0" normalizeH="0" baseline="0" noProof="0" dirty="0">
                <a:ln>
                  <a:noFill/>
                </a:ln>
                <a:solidFill>
                  <a:srgbClr val="0070C0"/>
                </a:solidFill>
                <a:effectLst/>
                <a:uLnTx/>
                <a:uFillTx/>
                <a:latin typeface="Calibri"/>
                <a:ea typeface="+mn-ea"/>
                <a:cs typeface="+mn-cs"/>
              </a:rPr>
              <a:t>how does the author’s choices contribute towards the development of the complication?</a:t>
            </a:r>
          </a:p>
          <a:p>
            <a:pPr marL="342900" marR="0" lvl="0" indent="-342900" algn="l" defTabSz="457200" rtl="0" eaLnBrk="1" fontAlgn="auto" latinLnBrk="0" hangingPunct="1">
              <a:lnSpc>
                <a:spcPct val="150000"/>
              </a:lnSpc>
              <a:spcBef>
                <a:spcPts val="0"/>
              </a:spcBef>
              <a:spcAft>
                <a:spcPts val="0"/>
              </a:spcAft>
              <a:buClrTx/>
              <a:buSzTx/>
              <a:buFont typeface="Arial"/>
              <a:buChar char="•"/>
              <a:tabLst/>
              <a:defRPr/>
            </a:pPr>
            <a:r>
              <a:rPr kumimoji="0" lang="en-AU" sz="2400" b="0" i="0" u="none" strike="noStrike" kern="1200" cap="none" spc="0" normalizeH="0" baseline="0" noProof="0" dirty="0">
                <a:ln>
                  <a:noFill/>
                </a:ln>
                <a:solidFill>
                  <a:srgbClr val="0070C0"/>
                </a:solidFill>
                <a:effectLst/>
                <a:uLnTx/>
                <a:uFillTx/>
                <a:latin typeface="Calibri"/>
                <a:ea typeface="+mn-ea"/>
                <a:cs typeface="+mn-cs"/>
              </a:rPr>
              <a:t>how </a:t>
            </a:r>
            <a:r>
              <a:rPr lang="en-AU" sz="2400" dirty="0">
                <a:solidFill>
                  <a:srgbClr val="0070C0"/>
                </a:solidFill>
                <a:latin typeface="Calibri"/>
              </a:rPr>
              <a:t>is</a:t>
            </a:r>
            <a:r>
              <a:rPr kumimoji="0" lang="en-AU" sz="2400" b="0" i="0" u="none" strike="noStrike" kern="1200" cap="none" spc="0" normalizeH="0" baseline="0" noProof="0" dirty="0">
                <a:ln>
                  <a:noFill/>
                </a:ln>
                <a:solidFill>
                  <a:srgbClr val="0070C0"/>
                </a:solidFill>
                <a:effectLst/>
                <a:uLnTx/>
                <a:uFillTx/>
                <a:latin typeface="Calibri"/>
                <a:ea typeface="+mn-ea"/>
                <a:cs typeface="+mn-cs"/>
              </a:rPr>
              <a:t> empathy for the characters developed?</a:t>
            </a:r>
          </a:p>
          <a:p>
            <a:pPr marL="342900" marR="0" lvl="0" indent="-342900" algn="l" defTabSz="457200" rtl="0" eaLnBrk="1" fontAlgn="auto" latinLnBrk="0" hangingPunct="1">
              <a:lnSpc>
                <a:spcPct val="150000"/>
              </a:lnSpc>
              <a:spcBef>
                <a:spcPts val="0"/>
              </a:spcBef>
              <a:spcAft>
                <a:spcPts val="0"/>
              </a:spcAft>
              <a:buClrTx/>
              <a:buSzTx/>
              <a:buFont typeface="Arial"/>
              <a:buChar char="•"/>
              <a:tabLst/>
              <a:defRPr/>
            </a:pPr>
            <a:r>
              <a:rPr kumimoji="0" lang="en-AU" sz="2400" b="0" i="0" u="none" strike="noStrike" kern="1200" cap="none" spc="0" normalizeH="0" baseline="0" noProof="0" dirty="0">
                <a:ln>
                  <a:noFill/>
                </a:ln>
                <a:solidFill>
                  <a:srgbClr val="0070C0"/>
                </a:solidFill>
                <a:effectLst/>
                <a:uLnTx/>
                <a:uFillTx/>
                <a:latin typeface="Calibri"/>
                <a:ea typeface="+mn-ea"/>
                <a:cs typeface="+mn-cs"/>
              </a:rPr>
              <a:t>how </a:t>
            </a:r>
            <a:r>
              <a:rPr lang="en-AU" sz="2400" dirty="0">
                <a:solidFill>
                  <a:srgbClr val="0070C0"/>
                </a:solidFill>
                <a:latin typeface="Calibri"/>
              </a:rPr>
              <a:t>are</a:t>
            </a:r>
            <a:r>
              <a:rPr kumimoji="0" lang="en-AU" sz="2400" b="0" i="0" u="none" strike="noStrike" kern="1200" cap="none" spc="0" normalizeH="0" baseline="0" noProof="0" dirty="0">
                <a:ln>
                  <a:noFill/>
                </a:ln>
                <a:solidFill>
                  <a:srgbClr val="0070C0"/>
                </a:solidFill>
                <a:effectLst/>
                <a:uLnTx/>
                <a:uFillTx/>
                <a:latin typeface="Calibri"/>
                <a:ea typeface="+mn-ea"/>
                <a:cs typeface="+mn-cs"/>
              </a:rPr>
              <a:t> the characters fleshed out? </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TextBox 2"/>
          <p:cNvSpPr txBox="1"/>
          <p:nvPr/>
        </p:nvSpPr>
        <p:spPr>
          <a:xfrm>
            <a:off x="250843" y="188640"/>
            <a:ext cx="864231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effectLst/>
                <a:uLnTx/>
                <a:uFillTx/>
                <a:latin typeface="Calibri"/>
                <a:ea typeface="+mn-ea"/>
                <a:cs typeface="+mn-cs"/>
              </a:rPr>
              <a:t>Authors make very deliberate choices in developing their characters: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683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340768"/>
            <a:ext cx="6903283" cy="3170099"/>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b="1" dirty="0">
                <a:solidFill>
                  <a:prstClr val="black"/>
                </a:solidFill>
                <a:latin typeface="Calibri"/>
              </a:rPr>
              <a:t>Activity</a:t>
            </a:r>
          </a:p>
          <a:p>
            <a:endParaRPr lang="en-US" sz="2800" dirty="0">
              <a:solidFill>
                <a:prstClr val="black"/>
              </a:solidFill>
              <a:latin typeface="Calibri"/>
            </a:endParaRPr>
          </a:p>
          <a:p>
            <a:r>
              <a:rPr lang="en-US" sz="2800" dirty="0">
                <a:solidFill>
                  <a:prstClr val="black"/>
                </a:solidFill>
                <a:latin typeface="Calibri"/>
              </a:rPr>
              <a:t>Can you find evidence in your text of how the setting is being developed?</a:t>
            </a:r>
          </a:p>
          <a:p>
            <a:endParaRPr lang="en-US" sz="2800" dirty="0">
              <a:solidFill>
                <a:prstClr val="black"/>
              </a:solidFill>
              <a:latin typeface="Calibri"/>
            </a:endParaRPr>
          </a:p>
          <a:p>
            <a:r>
              <a:rPr lang="en-US" sz="2800" dirty="0">
                <a:solidFill>
                  <a:prstClr val="black"/>
                </a:solidFill>
                <a:latin typeface="Calibri"/>
              </a:rPr>
              <a:t>What resources have been used?</a:t>
            </a:r>
          </a:p>
          <a:p>
            <a:endParaRPr lang="en-US" sz="2800" dirty="0">
              <a:solidFill>
                <a:prstClr val="black"/>
              </a:solidFill>
              <a:latin typeface="Calibri"/>
            </a:endParaRPr>
          </a:p>
        </p:txBody>
      </p:sp>
      <p:sp>
        <p:nvSpPr>
          <p:cNvPr id="3" name="TextBox 2">
            <a:extLst>
              <a:ext uri="{FF2B5EF4-FFF2-40B4-BE49-F238E27FC236}">
                <a16:creationId xmlns:a16="http://schemas.microsoft.com/office/drawing/2014/main" id="{FA2BBADE-D4FD-9747-81D4-3928A13266D8}"/>
              </a:ext>
            </a:extLst>
          </p:cNvPr>
          <p:cNvSpPr txBox="1"/>
          <p:nvPr/>
        </p:nvSpPr>
        <p:spPr>
          <a:xfrm>
            <a:off x="4716016" y="5661248"/>
            <a:ext cx="3888432"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t>Use next slide as a guide</a:t>
            </a:r>
          </a:p>
        </p:txBody>
      </p:sp>
    </p:spTree>
    <p:extLst>
      <p:ext uri="{BB962C8B-B14F-4D97-AF65-F5344CB8AC3E}">
        <p14:creationId xmlns:p14="http://schemas.microsoft.com/office/powerpoint/2010/main" val="983842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548680"/>
            <a:ext cx="8280920" cy="5632311"/>
          </a:xfrm>
          <a:prstGeom prst="rect">
            <a:avLst/>
          </a:prstGeom>
          <a:ln w="28575"/>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b="1" dirty="0" smtClean="0">
                <a:solidFill>
                  <a:prstClr val="black"/>
                </a:solidFill>
                <a:latin typeface="Calibri"/>
              </a:rPr>
              <a:t>SETTING</a:t>
            </a:r>
          </a:p>
          <a:p>
            <a:endParaRPr lang="en-US" sz="2400" dirty="0">
              <a:solidFill>
                <a:prstClr val="black"/>
              </a:solidFill>
              <a:latin typeface="Calibri"/>
            </a:endParaRPr>
          </a:p>
          <a:p>
            <a:pPr marL="342900" indent="-342900">
              <a:lnSpc>
                <a:spcPct val="150000"/>
              </a:lnSpc>
              <a:buFont typeface="Arial"/>
              <a:buChar char="•"/>
            </a:pPr>
            <a:r>
              <a:rPr lang="en-US" sz="2400" dirty="0">
                <a:solidFill>
                  <a:schemeClr val="tx1"/>
                </a:solidFill>
                <a:latin typeface="Calibri"/>
              </a:rPr>
              <a:t>How is the physical setting of the story built? </a:t>
            </a:r>
          </a:p>
          <a:p>
            <a:pPr marL="342900" indent="-342900">
              <a:lnSpc>
                <a:spcPct val="150000"/>
              </a:lnSpc>
              <a:buFont typeface="Arial"/>
              <a:buChar char="•"/>
            </a:pPr>
            <a:r>
              <a:rPr lang="en-US" sz="2400" dirty="0">
                <a:solidFill>
                  <a:schemeClr val="tx1"/>
                </a:solidFill>
                <a:latin typeface="Calibri"/>
              </a:rPr>
              <a:t>How is the historical setting of the story represented?</a:t>
            </a:r>
          </a:p>
          <a:p>
            <a:pPr marL="342900" indent="-342900">
              <a:lnSpc>
                <a:spcPct val="150000"/>
              </a:lnSpc>
              <a:buFont typeface="Arial"/>
              <a:buChar char="•"/>
            </a:pPr>
            <a:r>
              <a:rPr lang="en-US" sz="2400" dirty="0">
                <a:solidFill>
                  <a:schemeClr val="tx1"/>
                </a:solidFill>
                <a:latin typeface="Calibri"/>
              </a:rPr>
              <a:t>How is a particular social setting created?</a:t>
            </a:r>
          </a:p>
          <a:p>
            <a:pPr marL="342900" indent="-342900">
              <a:lnSpc>
                <a:spcPct val="150000"/>
              </a:lnSpc>
              <a:buFont typeface="Arial"/>
              <a:buChar char="•"/>
            </a:pPr>
            <a:r>
              <a:rPr lang="en-US" sz="2400" dirty="0">
                <a:solidFill>
                  <a:schemeClr val="tx1"/>
                </a:solidFill>
                <a:latin typeface="Calibri"/>
              </a:rPr>
              <a:t>What kind of ‘world’ is created (</a:t>
            </a:r>
            <a:r>
              <a:rPr lang="en-US" sz="2400" dirty="0" err="1">
                <a:solidFill>
                  <a:schemeClr val="tx1"/>
                </a:solidFill>
                <a:latin typeface="Calibri"/>
              </a:rPr>
              <a:t>eg</a:t>
            </a:r>
            <a:r>
              <a:rPr lang="en-US" sz="2400" dirty="0">
                <a:solidFill>
                  <a:schemeClr val="tx1"/>
                </a:solidFill>
                <a:latin typeface="Calibri"/>
              </a:rPr>
              <a:t> fantasy, dystopian, science fiction, adventure, romance)?</a:t>
            </a:r>
          </a:p>
          <a:p>
            <a:pPr marL="342900" indent="-342900">
              <a:lnSpc>
                <a:spcPct val="150000"/>
              </a:lnSpc>
              <a:buFont typeface="Arial"/>
              <a:buChar char="•"/>
            </a:pPr>
            <a:r>
              <a:rPr lang="en-US" sz="2400" dirty="0">
                <a:solidFill>
                  <a:schemeClr val="tx1"/>
                </a:solidFill>
                <a:latin typeface="Calibri"/>
              </a:rPr>
              <a:t>How do these settings change as the story develops?</a:t>
            </a:r>
          </a:p>
          <a:p>
            <a:pPr marL="342900" indent="-342900">
              <a:lnSpc>
                <a:spcPct val="150000"/>
              </a:lnSpc>
              <a:buFont typeface="Arial"/>
              <a:buChar char="•"/>
            </a:pPr>
            <a:r>
              <a:rPr lang="en-US" sz="2400" dirty="0">
                <a:solidFill>
                  <a:schemeClr val="tx1"/>
                </a:solidFill>
                <a:latin typeface="Calibri"/>
              </a:rPr>
              <a:t>How significant is the setting to the storyline? (</a:t>
            </a:r>
            <a:r>
              <a:rPr lang="en-US" sz="2400" dirty="0" err="1">
                <a:solidFill>
                  <a:schemeClr val="tx1"/>
                </a:solidFill>
                <a:latin typeface="Calibri"/>
              </a:rPr>
              <a:t>eg</a:t>
            </a:r>
            <a:r>
              <a:rPr lang="en-US" sz="2400" dirty="0">
                <a:solidFill>
                  <a:schemeClr val="tx1"/>
                </a:solidFill>
                <a:latin typeface="Calibri"/>
              </a:rPr>
              <a:t> if you change the setting, how else does your setting change?)</a:t>
            </a:r>
          </a:p>
          <a:p>
            <a:endParaRPr lang="en-US" sz="2400" dirty="0">
              <a:solidFill>
                <a:prstClr val="black"/>
              </a:solidFill>
              <a:latin typeface="Calibri"/>
            </a:endParaRPr>
          </a:p>
        </p:txBody>
      </p:sp>
    </p:spTree>
    <p:extLst>
      <p:ext uri="{BB962C8B-B14F-4D97-AF65-F5344CB8AC3E}">
        <p14:creationId xmlns:p14="http://schemas.microsoft.com/office/powerpoint/2010/main" val="4158720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B0C4A-609A-E34F-8A4E-A70FD8826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2532"/>
            <a:ext cx="9144000" cy="5212935"/>
          </a:xfrm>
          <a:prstGeom prst="rect">
            <a:avLst/>
          </a:prstGeom>
        </p:spPr>
      </p:pic>
    </p:spTree>
    <p:extLst>
      <p:ext uri="{BB962C8B-B14F-4D97-AF65-F5344CB8AC3E}">
        <p14:creationId xmlns:p14="http://schemas.microsoft.com/office/powerpoint/2010/main" val="1179860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3400-EE70-644B-AF64-330E03A84DF2}"/>
              </a:ext>
            </a:extLst>
          </p:cNvPr>
          <p:cNvSpPr>
            <a:spLocks noGrp="1"/>
          </p:cNvSpPr>
          <p:nvPr>
            <p:ph type="title"/>
          </p:nvPr>
        </p:nvSpPr>
        <p:spPr>
          <a:xfrm>
            <a:off x="2621223" y="980728"/>
            <a:ext cx="3907904" cy="808124"/>
          </a:xfr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solidFill>
                  <a:schemeClr val="tx1"/>
                </a:solidFill>
              </a:rPr>
              <a:t>Group work</a:t>
            </a:r>
          </a:p>
        </p:txBody>
      </p:sp>
      <p:pic>
        <p:nvPicPr>
          <p:cNvPr id="5" name="Content Placeholder 4">
            <a:extLst>
              <a:ext uri="{FF2B5EF4-FFF2-40B4-BE49-F238E27FC236}">
                <a16:creationId xmlns:a16="http://schemas.microsoft.com/office/drawing/2014/main" id="{428922D1-9A4C-B540-A2A8-39DE761963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6883" y="2204864"/>
            <a:ext cx="5256584" cy="3951892"/>
          </a:xfrm>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311953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9470964"/>
              </p:ext>
            </p:extLst>
          </p:nvPr>
        </p:nvGraphicFramePr>
        <p:xfrm>
          <a:off x="683568" y="1484784"/>
          <a:ext cx="7992888" cy="2103120"/>
        </p:xfrm>
        <a:graphic>
          <a:graphicData uri="http://schemas.openxmlformats.org/drawingml/2006/table">
            <a:tbl>
              <a:tblPr firstRow="1" bandRow="1">
                <a:tableStyleId>{5C22544A-7EE6-4342-B048-85BDC9FD1C3A}</a:tableStyleId>
              </a:tblPr>
              <a:tblGrid>
                <a:gridCol w="3996444">
                  <a:extLst>
                    <a:ext uri="{9D8B030D-6E8A-4147-A177-3AD203B41FA5}">
                      <a16:colId xmlns:a16="http://schemas.microsoft.com/office/drawing/2014/main" val="3760193023"/>
                    </a:ext>
                  </a:extLst>
                </a:gridCol>
                <a:gridCol w="3996444">
                  <a:extLst>
                    <a:ext uri="{9D8B030D-6E8A-4147-A177-3AD203B41FA5}">
                      <a16:colId xmlns:a16="http://schemas.microsoft.com/office/drawing/2014/main" val="304414321"/>
                    </a:ext>
                  </a:extLst>
                </a:gridCol>
              </a:tblGrid>
              <a:tr h="370840">
                <a:tc>
                  <a:txBody>
                    <a:bodyPr/>
                    <a:lstStyle/>
                    <a:p>
                      <a:r>
                        <a:rPr lang="en-AU" sz="2000" b="1" dirty="0"/>
                        <a:t>PART A – GROUP</a:t>
                      </a:r>
                      <a:endParaRPr lang="en-GB" sz="2000" b="1" dirty="0"/>
                    </a:p>
                  </a:txBody>
                  <a:tcPr/>
                </a:tc>
                <a:tc>
                  <a:txBody>
                    <a:bodyPr/>
                    <a:lstStyle/>
                    <a:p>
                      <a:r>
                        <a:rPr lang="en-AU" sz="2000" dirty="0"/>
                        <a:t>PART B – INDIVIDUAL</a:t>
                      </a:r>
                      <a:endParaRPr lang="en-GB" sz="2000" dirty="0"/>
                    </a:p>
                  </a:txBody>
                  <a:tcPr/>
                </a:tc>
                <a:extLst>
                  <a:ext uri="{0D108BD9-81ED-4DB2-BD59-A6C34878D82A}">
                    <a16:rowId xmlns:a16="http://schemas.microsoft.com/office/drawing/2014/main" val="2495306572"/>
                  </a:ext>
                </a:extLst>
              </a:tr>
              <a:tr h="370840">
                <a:tc>
                  <a:txBody>
                    <a:bodyPr/>
                    <a:lstStyle/>
                    <a:p>
                      <a:r>
                        <a:rPr lang="en-AU" sz="2000" dirty="0"/>
                        <a:t>Storybook</a:t>
                      </a:r>
                      <a:endParaRPr lang="en-GB" sz="2000" dirty="0"/>
                    </a:p>
                  </a:txBody>
                  <a:tcPr/>
                </a:tc>
                <a:tc>
                  <a:txBody>
                    <a:bodyPr/>
                    <a:lstStyle/>
                    <a:p>
                      <a:r>
                        <a:rPr lang="en-AU" sz="2000" dirty="0" smtClean="0"/>
                        <a:t>Individual</a:t>
                      </a:r>
                      <a:r>
                        <a:rPr lang="en-AU" sz="2000" baseline="0" dirty="0" smtClean="0"/>
                        <a:t> </a:t>
                      </a:r>
                      <a:r>
                        <a:rPr lang="en-AU" sz="2000" dirty="0" smtClean="0"/>
                        <a:t>reflection </a:t>
                      </a:r>
                      <a:r>
                        <a:rPr lang="en-AU" sz="2000" dirty="0"/>
                        <a:t>(linked to the literature)</a:t>
                      </a:r>
                      <a:endParaRPr lang="en-GB" sz="2000" dirty="0"/>
                    </a:p>
                  </a:txBody>
                  <a:tcPr/>
                </a:tc>
                <a:extLst>
                  <a:ext uri="{0D108BD9-81ED-4DB2-BD59-A6C34878D82A}">
                    <a16:rowId xmlns:a16="http://schemas.microsoft.com/office/drawing/2014/main" val="1373904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t>Curriculum Plan (using the storybook to teach your students</a:t>
                      </a:r>
                      <a:r>
                        <a:rPr lang="en-AU" sz="2000" baseline="0" dirty="0"/>
                        <a:t> narrative genre)</a:t>
                      </a:r>
                      <a:endParaRPr lang="en-GB" sz="2000" dirty="0"/>
                    </a:p>
                  </a:txBody>
                  <a:tcPr/>
                </a:tc>
                <a:tc>
                  <a:txBody>
                    <a:bodyPr/>
                    <a:lstStyle/>
                    <a:p>
                      <a:endParaRPr lang="en-GB" sz="2000" dirty="0"/>
                    </a:p>
                  </a:txBody>
                  <a:tcPr/>
                </a:tc>
                <a:extLst>
                  <a:ext uri="{0D108BD9-81ED-4DB2-BD59-A6C34878D82A}">
                    <a16:rowId xmlns:a16="http://schemas.microsoft.com/office/drawing/2014/main" val="2998690902"/>
                  </a:ext>
                </a:extLst>
              </a:tr>
            </a:tbl>
          </a:graphicData>
        </a:graphic>
      </p:graphicFrame>
      <p:sp>
        <p:nvSpPr>
          <p:cNvPr id="4" name="Title 3"/>
          <p:cNvSpPr>
            <a:spLocks noGrp="1"/>
          </p:cNvSpPr>
          <p:nvPr>
            <p:ph type="title"/>
          </p:nvPr>
        </p:nvSpPr>
        <p:spPr>
          <a:xfrm>
            <a:off x="2555776" y="260648"/>
            <a:ext cx="3940985" cy="950992"/>
          </a:xfr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AU" dirty="0"/>
              <a:t>Assignment 2</a:t>
            </a:r>
            <a:endParaRPr lang="en-GB" dirty="0"/>
          </a:p>
        </p:txBody>
      </p:sp>
      <p:sp>
        <p:nvSpPr>
          <p:cNvPr id="5" name="Content Placeholder 4"/>
          <p:cNvSpPr>
            <a:spLocks noGrp="1"/>
          </p:cNvSpPr>
          <p:nvPr>
            <p:ph idx="1"/>
          </p:nvPr>
        </p:nvSpPr>
        <p:spPr>
          <a:xfrm>
            <a:off x="395536" y="4581128"/>
            <a:ext cx="8424936" cy="1800200"/>
          </a:xfrm>
        </p:spPr>
        <p:txBody>
          <a:bodyPr>
            <a:noAutofit/>
          </a:bodyPr>
          <a:lstStyle/>
          <a:p>
            <a:r>
              <a:rPr lang="en-AU" sz="2400" dirty="0"/>
              <a:t>Upload to Moodle </a:t>
            </a:r>
            <a:r>
              <a:rPr lang="en-AU" sz="2400" b="1" dirty="0"/>
              <a:t>3</a:t>
            </a:r>
            <a:r>
              <a:rPr lang="en-AU" sz="2400" dirty="0"/>
              <a:t> documents</a:t>
            </a:r>
          </a:p>
          <a:p>
            <a:pPr lvl="1"/>
            <a:r>
              <a:rPr lang="en-AU" sz="2000" b="1" dirty="0"/>
              <a:t>2</a:t>
            </a:r>
            <a:r>
              <a:rPr lang="en-AU" sz="2000" dirty="0"/>
              <a:t> documents that your group have produced - Storybook + Curriculum plan (one upload per group_</a:t>
            </a:r>
          </a:p>
          <a:p>
            <a:pPr lvl="1"/>
            <a:r>
              <a:rPr lang="en-AU" sz="2000" b="1" dirty="0"/>
              <a:t>1 </a:t>
            </a:r>
            <a:r>
              <a:rPr lang="en-AU" sz="2000" dirty="0"/>
              <a:t>document that you have personally produced – weekly reflections</a:t>
            </a:r>
            <a:endParaRPr lang="en-GB" sz="2000" b="1" dirty="0"/>
          </a:p>
        </p:txBody>
      </p:sp>
      <p:sp>
        <p:nvSpPr>
          <p:cNvPr id="6" name="TextBox 5"/>
          <p:cNvSpPr txBox="1"/>
          <p:nvPr/>
        </p:nvSpPr>
        <p:spPr>
          <a:xfrm>
            <a:off x="417240" y="4005064"/>
            <a:ext cx="6336704" cy="400110"/>
          </a:xfrm>
          <a:prstGeom prst="rect">
            <a:avLst/>
          </a:prstGeom>
          <a:noFill/>
        </p:spPr>
        <p:txBody>
          <a:bodyPr wrap="square" rtlCol="0">
            <a:spAutoFit/>
          </a:bodyPr>
          <a:lstStyle/>
          <a:p>
            <a:r>
              <a:rPr lang="en-AU" dirty="0"/>
              <a:t>* </a:t>
            </a:r>
            <a:r>
              <a:rPr lang="en-AU" sz="2000" dirty="0"/>
              <a:t>Overall presentation, including proof reading</a:t>
            </a:r>
            <a:endParaRPr lang="en-GB" sz="2000" dirty="0"/>
          </a:p>
        </p:txBody>
      </p:sp>
    </p:spTree>
    <p:extLst>
      <p:ext uri="{BB962C8B-B14F-4D97-AF65-F5344CB8AC3E}">
        <p14:creationId xmlns:p14="http://schemas.microsoft.com/office/powerpoint/2010/main" val="1511595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ECD2BA-A4B4-0240-B254-BA0558A6E8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815" y="1378054"/>
            <a:ext cx="4652553" cy="2890767"/>
          </a:xfrm>
          <a:prstGeom prst="rect">
            <a:avLst/>
          </a:prstGeom>
        </p:spPr>
      </p:pic>
      <p:pic>
        <p:nvPicPr>
          <p:cNvPr id="9" name="Picture 8">
            <a:extLst>
              <a:ext uri="{FF2B5EF4-FFF2-40B4-BE49-F238E27FC236}">
                <a16:creationId xmlns:a16="http://schemas.microsoft.com/office/drawing/2014/main" id="{6644AB0A-967B-E349-8A3F-06A94149F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3950117"/>
            <a:ext cx="3845137" cy="2890768"/>
          </a:xfrm>
          <a:prstGeom prst="rect">
            <a:avLst/>
          </a:prstGeom>
        </p:spPr>
      </p:pic>
      <p:sp>
        <p:nvSpPr>
          <p:cNvPr id="10" name="TextBox 9">
            <a:extLst>
              <a:ext uri="{FF2B5EF4-FFF2-40B4-BE49-F238E27FC236}">
                <a16:creationId xmlns:a16="http://schemas.microsoft.com/office/drawing/2014/main" id="{7ADAB2B9-F8B3-1645-A749-DDBB2172AF22}"/>
              </a:ext>
            </a:extLst>
          </p:cNvPr>
          <p:cNvSpPr txBox="1"/>
          <p:nvPr/>
        </p:nvSpPr>
        <p:spPr>
          <a:xfrm>
            <a:off x="179512" y="240660"/>
            <a:ext cx="8791759" cy="95410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smtClean="0"/>
              <a:t>DIFFERENTIATION</a:t>
            </a:r>
            <a:r>
              <a:rPr lang="en-US" sz="2800" dirty="0"/>
              <a:t>: </a:t>
            </a:r>
          </a:p>
          <a:p>
            <a:r>
              <a:rPr lang="en-US" sz="2800" dirty="0"/>
              <a:t>Have you considered it in your teaching-learning cycle </a:t>
            </a:r>
            <a:r>
              <a:rPr lang="en-US" sz="2800" dirty="0" smtClean="0"/>
              <a:t>plan?</a:t>
            </a:r>
            <a:endParaRPr lang="en-US" sz="2800" dirty="0"/>
          </a:p>
        </p:txBody>
      </p:sp>
      <p:sp>
        <p:nvSpPr>
          <p:cNvPr id="11" name="TextBox 10">
            <a:extLst>
              <a:ext uri="{FF2B5EF4-FFF2-40B4-BE49-F238E27FC236}">
                <a16:creationId xmlns:a16="http://schemas.microsoft.com/office/drawing/2014/main" id="{3D414F99-DDD1-C545-9BBC-379A41DEE5D1}"/>
              </a:ext>
            </a:extLst>
          </p:cNvPr>
          <p:cNvSpPr txBox="1"/>
          <p:nvPr/>
        </p:nvSpPr>
        <p:spPr>
          <a:xfrm>
            <a:off x="310551" y="4433976"/>
            <a:ext cx="4636817" cy="2369880"/>
          </a:xfrm>
          <a:prstGeom prst="rect">
            <a:avLst/>
          </a:prstGeom>
          <a:noFill/>
        </p:spPr>
        <p:txBody>
          <a:bodyPr wrap="square" rtlCol="0">
            <a:spAutoFit/>
          </a:bodyPr>
          <a:lstStyle/>
          <a:p>
            <a:r>
              <a:rPr lang="en-AU" sz="2800" dirty="0"/>
              <a:t>This video features Professor Lorraine Graham discussing differentiated teaching and learning.</a:t>
            </a:r>
          </a:p>
          <a:p>
            <a:r>
              <a:rPr lang="en-AU" dirty="0"/>
              <a:t/>
            </a:r>
            <a:br>
              <a:rPr lang="en-AU" dirty="0"/>
            </a:br>
            <a:endParaRPr lang="en-AU" dirty="0"/>
          </a:p>
        </p:txBody>
      </p:sp>
    </p:spTree>
    <p:extLst>
      <p:ext uri="{BB962C8B-B14F-4D97-AF65-F5344CB8AC3E}">
        <p14:creationId xmlns:p14="http://schemas.microsoft.com/office/powerpoint/2010/main" val="1051486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B0C4A-609A-E34F-8A4E-A70FD8826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2532"/>
            <a:ext cx="9144000" cy="5212935"/>
          </a:xfrm>
          <a:prstGeom prst="rect">
            <a:avLst/>
          </a:prstGeom>
        </p:spPr>
      </p:pic>
    </p:spTree>
    <p:extLst>
      <p:ext uri="{BB962C8B-B14F-4D97-AF65-F5344CB8AC3E}">
        <p14:creationId xmlns:p14="http://schemas.microsoft.com/office/powerpoint/2010/main" val="22835016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AD04-8FED-8A4E-AF47-0E19DF46FE6C}"/>
              </a:ext>
            </a:extLst>
          </p:cNvPr>
          <p:cNvSpPr>
            <a:spLocks noGrp="1"/>
          </p:cNvSpPr>
          <p:nvPr>
            <p:ph type="title"/>
          </p:nvPr>
        </p:nvSpPr>
        <p:spPr>
          <a:xfrm>
            <a:off x="1187624" y="260648"/>
            <a:ext cx="6356177" cy="648072"/>
          </a:xfrm>
          <a:ln w="28575"/>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dirty="0" smtClean="0"/>
              <a:t>AFTER </a:t>
            </a:r>
            <a:r>
              <a:rPr lang="en-US" dirty="0" err="1" smtClean="0"/>
              <a:t>WatchING</a:t>
            </a:r>
            <a:r>
              <a:rPr lang="en-US" dirty="0" smtClean="0"/>
              <a:t> the </a:t>
            </a:r>
            <a:r>
              <a:rPr lang="en-US" dirty="0" err="1"/>
              <a:t>videoclip</a:t>
            </a:r>
            <a:r>
              <a:rPr lang="en-US" dirty="0"/>
              <a:t> </a:t>
            </a:r>
            <a:r>
              <a:rPr lang="en-US" dirty="0" smtClean="0"/>
              <a:t>in previous slide:</a:t>
            </a:r>
            <a:endParaRPr lang="en-US" dirty="0"/>
          </a:p>
        </p:txBody>
      </p:sp>
      <p:sp>
        <p:nvSpPr>
          <p:cNvPr id="5" name="Content Placeholder 4">
            <a:extLst>
              <a:ext uri="{FF2B5EF4-FFF2-40B4-BE49-F238E27FC236}">
                <a16:creationId xmlns:a16="http://schemas.microsoft.com/office/drawing/2014/main" id="{7D6A4CCB-B12A-8341-8B2F-37A6779105E6}"/>
              </a:ext>
            </a:extLst>
          </p:cNvPr>
          <p:cNvSpPr>
            <a:spLocks noGrp="1"/>
          </p:cNvSpPr>
          <p:nvPr>
            <p:ph idx="1"/>
          </p:nvPr>
        </p:nvSpPr>
        <p:spPr>
          <a:xfrm>
            <a:off x="251520" y="1196752"/>
            <a:ext cx="8604448" cy="5328592"/>
          </a:xfrm>
          <a:ln w="28575"/>
        </p:spPr>
        <p:style>
          <a:lnRef idx="2">
            <a:schemeClr val="accent3"/>
          </a:lnRef>
          <a:fillRef idx="1">
            <a:schemeClr val="lt1"/>
          </a:fillRef>
          <a:effectRef idx="0">
            <a:schemeClr val="accent3"/>
          </a:effectRef>
          <a:fontRef idx="minor">
            <a:schemeClr val="dk1"/>
          </a:fontRef>
        </p:style>
        <p:txBody>
          <a:bodyPr>
            <a:normAutofit lnSpcReduction="10000"/>
          </a:bodyPr>
          <a:lstStyle/>
          <a:p>
            <a:r>
              <a:rPr lang="en-AU" sz="2800" dirty="0">
                <a:solidFill>
                  <a:srgbClr val="0070C0"/>
                </a:solidFill>
              </a:rPr>
              <a:t>Reflect on the concept of differentiation discussed by Professor Lorraine Graham:</a:t>
            </a:r>
          </a:p>
          <a:p>
            <a:r>
              <a:rPr lang="en-AU" sz="2800" dirty="0">
                <a:solidFill>
                  <a:srgbClr val="0070C0"/>
                </a:solidFill>
              </a:rPr>
              <a:t>What explanation of differentiation is provided in the video?</a:t>
            </a:r>
          </a:p>
          <a:p>
            <a:r>
              <a:rPr lang="en-AU" sz="2800" dirty="0">
                <a:solidFill>
                  <a:srgbClr val="0070C0"/>
                </a:solidFill>
              </a:rPr>
              <a:t>How does this relate to your own ideas about differentiation?</a:t>
            </a:r>
          </a:p>
          <a:p>
            <a:r>
              <a:rPr lang="en-AU" sz="2800" dirty="0">
                <a:solidFill>
                  <a:srgbClr val="0070C0"/>
                </a:solidFill>
              </a:rPr>
              <a:t>What were some kinds of differentiation practices identified in the video?</a:t>
            </a:r>
          </a:p>
          <a:p>
            <a:r>
              <a:rPr lang="en-AU" sz="2800" dirty="0">
                <a:solidFill>
                  <a:srgbClr val="0070C0"/>
                </a:solidFill>
              </a:rPr>
              <a:t>What are some key examples of differentiation you use in your teaching?</a:t>
            </a:r>
          </a:p>
          <a:p>
            <a:r>
              <a:rPr lang="en-AU" dirty="0">
                <a:solidFill>
                  <a:srgbClr val="FF0000"/>
                </a:solidFill>
                <a:hlinkClick r:id="rId2">
                  <a:extLst>
                    <a:ext uri="{A12FA001-AC4F-418D-AE19-62706E023703}">
                      <ahyp:hlinkClr xmlns="" xmlns:ahyp="http://schemas.microsoft.com/office/drawing/2018/hyperlinkcolor" val="tx"/>
                    </a:ext>
                  </a:extLst>
                </a:hlinkClick>
              </a:rPr>
              <a:t>https://www.education.vic.gov.au/school/teachers/teachingresources/discipline/english/literacy/Pages/expertvideos.aspx</a:t>
            </a:r>
            <a:endParaRPr lang="en-AU" dirty="0">
              <a:solidFill>
                <a:srgbClr val="FF0000"/>
              </a:solidFill>
            </a:endParaRPr>
          </a:p>
          <a:p>
            <a:endParaRPr lang="en-AU" dirty="0">
              <a:solidFill>
                <a:srgbClr val="FF0000"/>
              </a:solidFill>
            </a:endParaRPr>
          </a:p>
          <a:p>
            <a:endParaRPr lang="en-US" dirty="0"/>
          </a:p>
        </p:txBody>
      </p:sp>
    </p:spTree>
    <p:extLst>
      <p:ext uri="{BB962C8B-B14F-4D97-AF65-F5344CB8AC3E}">
        <p14:creationId xmlns:p14="http://schemas.microsoft.com/office/powerpoint/2010/main" val="396496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91027"/>
            <a:ext cx="5760639" cy="764704"/>
          </a:xfrm>
          <a:ln w="28575"/>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solidFill>
                  <a:schemeClr val="tx1"/>
                </a:solidFill>
              </a:rPr>
              <a:t>FOR NEXT WEEK</a:t>
            </a:r>
          </a:p>
        </p:txBody>
      </p:sp>
      <p:sp>
        <p:nvSpPr>
          <p:cNvPr id="3" name="Content Placeholder 2"/>
          <p:cNvSpPr>
            <a:spLocks noGrp="1"/>
          </p:cNvSpPr>
          <p:nvPr>
            <p:ph idx="1"/>
          </p:nvPr>
        </p:nvSpPr>
        <p:spPr>
          <a:xfrm>
            <a:off x="323528" y="1100336"/>
            <a:ext cx="8568952" cy="5628972"/>
          </a:xfrm>
        </p:spPr>
        <p:txBody>
          <a:bodyPr>
            <a:normAutofit/>
          </a:bodyPr>
          <a:lstStyle/>
          <a:p>
            <a:pPr marL="0" indent="0" algn="ctr">
              <a:buNone/>
            </a:pPr>
            <a:r>
              <a:rPr lang="en-US" sz="3200" dirty="0">
                <a:solidFill>
                  <a:srgbClr val="7030A0"/>
                </a:solidFill>
              </a:rPr>
              <a:t>Continue working in your group to finish your picture story book &amp; curriculum plan</a:t>
            </a:r>
          </a:p>
          <a:p>
            <a:pPr marL="0" indent="0" algn="ctr">
              <a:buNone/>
            </a:pPr>
            <a:r>
              <a:rPr lang="en-US" sz="3200" dirty="0">
                <a:solidFill>
                  <a:srgbClr val="7030A0"/>
                </a:solidFill>
              </a:rPr>
              <a:t>Remember to complete your individual journal for Week 9 supporting it with the unit readings</a:t>
            </a:r>
          </a:p>
          <a:p>
            <a:pPr marL="0" indent="0" algn="ctr">
              <a:buNone/>
            </a:pPr>
            <a:r>
              <a:rPr lang="en-US" sz="3200" dirty="0">
                <a:solidFill>
                  <a:srgbClr val="7030A0"/>
                </a:solidFill>
              </a:rPr>
              <a:t>After the mid semester break we will look at </a:t>
            </a:r>
            <a:r>
              <a:rPr lang="en-US" sz="3200" dirty="0">
                <a:solidFill>
                  <a:schemeClr val="accent1">
                    <a:lumMod val="75000"/>
                  </a:schemeClr>
                </a:solidFill>
              </a:rPr>
              <a:t>Assessment for, of and as learning</a:t>
            </a:r>
            <a:endParaRPr lang="en-US" sz="3200" dirty="0">
              <a:solidFill>
                <a:srgbClr val="7030A0"/>
              </a:solidFill>
            </a:endParaRPr>
          </a:p>
          <a:p>
            <a:pPr marL="0" indent="0" algn="ctr">
              <a:buNone/>
            </a:pPr>
            <a:endParaRPr lang="en-US" sz="3200" dirty="0">
              <a:solidFill>
                <a:srgbClr val="7030A0"/>
              </a:solidFill>
            </a:endParaRPr>
          </a:p>
        </p:txBody>
      </p:sp>
      <p:pic>
        <p:nvPicPr>
          <p:cNvPr id="6" name="Picture 5">
            <a:extLst>
              <a:ext uri="{FF2B5EF4-FFF2-40B4-BE49-F238E27FC236}">
                <a16:creationId xmlns:a16="http://schemas.microsoft.com/office/drawing/2014/main" id="{C959BB49-97E5-0344-BC21-72D96744BB27}"/>
              </a:ext>
            </a:extLst>
          </p:cNvPr>
          <p:cNvPicPr>
            <a:picLocks noChangeAspect="1"/>
          </p:cNvPicPr>
          <p:nvPr/>
        </p:nvPicPr>
        <p:blipFill>
          <a:blip r:embed="rId3"/>
          <a:stretch>
            <a:fillRect/>
          </a:stretch>
        </p:blipFill>
        <p:spPr>
          <a:xfrm>
            <a:off x="2627784" y="4509120"/>
            <a:ext cx="3619872" cy="2220188"/>
          </a:xfrm>
          <a:prstGeom prst="rect">
            <a:avLst/>
          </a:prstGeom>
        </p:spPr>
      </p:pic>
    </p:spTree>
    <p:extLst>
      <p:ext uri="{BB962C8B-B14F-4D97-AF65-F5344CB8AC3E}">
        <p14:creationId xmlns:p14="http://schemas.microsoft.com/office/powerpoint/2010/main" val="153743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60648"/>
            <a:ext cx="6009763" cy="692696"/>
          </a:xfr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GB" b="1" dirty="0"/>
              <a:t>Independent composition </a:t>
            </a:r>
            <a:endParaRPr lang="en-GB" dirty="0"/>
          </a:p>
        </p:txBody>
      </p:sp>
      <p:sp>
        <p:nvSpPr>
          <p:cNvPr id="3" name="Content Placeholder 2"/>
          <p:cNvSpPr>
            <a:spLocks noGrp="1"/>
          </p:cNvSpPr>
          <p:nvPr>
            <p:ph idx="1"/>
          </p:nvPr>
        </p:nvSpPr>
        <p:spPr>
          <a:xfrm>
            <a:off x="323528" y="1484784"/>
            <a:ext cx="8496944" cy="4896544"/>
          </a:xfrm>
          <a:ln w="28575"/>
        </p:spPr>
        <p:style>
          <a:lnRef idx="2">
            <a:schemeClr val="accent3"/>
          </a:lnRef>
          <a:fillRef idx="1">
            <a:schemeClr val="lt1"/>
          </a:fillRef>
          <a:effectRef idx="0">
            <a:schemeClr val="accent3"/>
          </a:effectRef>
          <a:fontRef idx="minor">
            <a:schemeClr val="dk1"/>
          </a:fontRef>
        </p:style>
        <p:txBody>
          <a:bodyPr>
            <a:normAutofit fontScale="85000" lnSpcReduction="20000"/>
          </a:bodyPr>
          <a:lstStyle/>
          <a:p>
            <a:r>
              <a:rPr lang="en-GB" sz="3000" dirty="0"/>
              <a:t>Independent composition takes place when students are ready to work on their own texts drawing on the understandings about genre and language developed through modelling and guided practice</a:t>
            </a:r>
            <a:r>
              <a:rPr lang="en-GB" sz="3000" dirty="0" smtClean="0"/>
              <a:t>.</a:t>
            </a:r>
          </a:p>
          <a:p>
            <a:pPr marL="0" indent="0">
              <a:buNone/>
            </a:pPr>
            <a:endParaRPr lang="en-GB" sz="3000" dirty="0"/>
          </a:p>
          <a:p>
            <a:r>
              <a:rPr lang="en-GB" sz="3000" dirty="0"/>
              <a:t>During the independent writing stage, the teacher’s role is to guide the students in their composition, supporting them to creatively design and compose their texts independently. For some less confident students, this might mean closely following a model but for most students it will involve a creative turn and an expansion of their repertoire. </a:t>
            </a:r>
          </a:p>
          <a:p>
            <a:endParaRPr lang="en-AU" dirty="0"/>
          </a:p>
          <a:p>
            <a:pPr marL="0" indent="0">
              <a:buNone/>
            </a:pPr>
            <a:r>
              <a:rPr lang="en-GB" dirty="0"/>
              <a:t>Source: </a:t>
            </a:r>
            <a:r>
              <a:rPr lang="en-GB" dirty="0" smtClean="0">
                <a:hlinkClick r:id="rId3"/>
              </a:rPr>
              <a:t>www.education.vic.gov.au/school/teachers/teachingresources/discipline/english/literacy/readingviewing/Pages/teachingpraccycle.aspx#link46</a:t>
            </a:r>
            <a:endParaRPr lang="en-GB" dirty="0"/>
          </a:p>
        </p:txBody>
      </p:sp>
    </p:spTree>
    <p:extLst>
      <p:ext uri="{BB962C8B-B14F-4D97-AF65-F5344CB8AC3E}">
        <p14:creationId xmlns:p14="http://schemas.microsoft.com/office/powerpoint/2010/main" val="698089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332656"/>
            <a:ext cx="6212161" cy="1008112"/>
          </a:xfrm>
          <a:ln w="28575"/>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GB" b="1" dirty="0" smtClean="0"/>
              <a:t> </a:t>
            </a:r>
            <a:r>
              <a:rPr lang="en-GB" b="1" dirty="0"/>
              <a:t>Structured </a:t>
            </a:r>
            <a:r>
              <a:rPr lang="en-GB" b="1" dirty="0" smtClean="0"/>
              <a:t>Support –with:</a:t>
            </a:r>
            <a:endParaRPr lang="en-GB" dirty="0"/>
          </a:p>
        </p:txBody>
      </p:sp>
      <p:sp>
        <p:nvSpPr>
          <p:cNvPr id="3" name="Content Placeholder 2"/>
          <p:cNvSpPr>
            <a:spLocks noGrp="1"/>
          </p:cNvSpPr>
          <p:nvPr>
            <p:ph idx="1"/>
          </p:nvPr>
        </p:nvSpPr>
        <p:spPr>
          <a:xfrm>
            <a:off x="539552" y="1916832"/>
            <a:ext cx="5184576" cy="4176464"/>
          </a:xfrm>
          <a:ln w="28575"/>
        </p:spPr>
        <p:style>
          <a:lnRef idx="2">
            <a:schemeClr val="accent3"/>
          </a:lnRef>
          <a:fillRef idx="1">
            <a:schemeClr val="lt1"/>
          </a:fillRef>
          <a:effectRef idx="0">
            <a:schemeClr val="accent3"/>
          </a:effectRef>
          <a:fontRef idx="minor">
            <a:schemeClr val="dk1"/>
          </a:fontRef>
        </p:style>
        <p:txBody>
          <a:bodyPr>
            <a:normAutofit lnSpcReduction="10000"/>
          </a:bodyPr>
          <a:lstStyle/>
          <a:p>
            <a:pPr marL="0" indent="0">
              <a:buNone/>
            </a:pPr>
            <a:r>
              <a:rPr lang="en-AU" sz="2800" b="1" dirty="0">
                <a:solidFill>
                  <a:schemeClr val="tx1"/>
                </a:solidFill>
              </a:rPr>
              <a:t>Authorial features - meaning</a:t>
            </a:r>
          </a:p>
          <a:p>
            <a:pPr lvl="1"/>
            <a:r>
              <a:rPr lang="en-AU" sz="2800" dirty="0">
                <a:solidFill>
                  <a:schemeClr val="tx1"/>
                </a:solidFill>
              </a:rPr>
              <a:t>Editing </a:t>
            </a:r>
          </a:p>
          <a:p>
            <a:pPr lvl="1"/>
            <a:r>
              <a:rPr lang="en-AU" sz="2800" dirty="0">
                <a:solidFill>
                  <a:schemeClr val="tx1"/>
                </a:solidFill>
              </a:rPr>
              <a:t>Peer conferencing</a:t>
            </a:r>
          </a:p>
          <a:p>
            <a:pPr lvl="1"/>
            <a:r>
              <a:rPr lang="en-AU" sz="2800" dirty="0">
                <a:solidFill>
                  <a:schemeClr val="tx1"/>
                </a:solidFill>
              </a:rPr>
              <a:t>Teacher conferencing</a:t>
            </a:r>
          </a:p>
          <a:p>
            <a:endParaRPr lang="en-AU" sz="2800" dirty="0">
              <a:solidFill>
                <a:schemeClr val="tx1"/>
              </a:solidFill>
            </a:endParaRPr>
          </a:p>
          <a:p>
            <a:pPr marL="0" indent="0">
              <a:buNone/>
            </a:pPr>
            <a:r>
              <a:rPr lang="en-AU" sz="2800" b="1" dirty="0">
                <a:solidFill>
                  <a:schemeClr val="tx1"/>
                </a:solidFill>
              </a:rPr>
              <a:t>Secretarial features – </a:t>
            </a:r>
          </a:p>
          <a:p>
            <a:r>
              <a:rPr lang="en-AU" sz="2800" dirty="0" smtClean="0">
                <a:solidFill>
                  <a:schemeClr val="tx1"/>
                </a:solidFill>
              </a:rPr>
              <a:t>Accuracy</a:t>
            </a:r>
          </a:p>
          <a:p>
            <a:r>
              <a:rPr lang="en-AU" sz="2800" dirty="0" smtClean="0">
                <a:solidFill>
                  <a:schemeClr val="tx1"/>
                </a:solidFill>
              </a:rPr>
              <a:t>Proof </a:t>
            </a:r>
            <a:r>
              <a:rPr lang="en-AU" sz="2800" dirty="0">
                <a:solidFill>
                  <a:schemeClr val="tx1"/>
                </a:solidFill>
              </a:rPr>
              <a:t>reading</a:t>
            </a:r>
          </a:p>
        </p:txBody>
      </p:sp>
      <p:pic>
        <p:nvPicPr>
          <p:cNvPr id="4" name="Picture 3" descr="Author - Wooden Tile Imag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2457" y="1920022"/>
            <a:ext cx="2843808" cy="1895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Methods for Proofreading your Writing | Techno FAQ"/>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1124" y="4376399"/>
            <a:ext cx="3002507" cy="17168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6323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260648"/>
            <a:ext cx="6068145" cy="857324"/>
          </a:xfr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AU" dirty="0"/>
              <a:t>Teacher Conferencing</a:t>
            </a:r>
            <a:endParaRPr lang="en-GB" dirty="0"/>
          </a:p>
        </p:txBody>
      </p:sp>
      <p:sp>
        <p:nvSpPr>
          <p:cNvPr id="3" name="Content Placeholder 2"/>
          <p:cNvSpPr>
            <a:spLocks noGrp="1"/>
          </p:cNvSpPr>
          <p:nvPr>
            <p:ph idx="1"/>
          </p:nvPr>
        </p:nvSpPr>
        <p:spPr>
          <a:xfrm>
            <a:off x="431286" y="1556792"/>
            <a:ext cx="8424936" cy="1512168"/>
          </a:xfrm>
          <a:ln w="28575"/>
        </p:spPr>
        <p:style>
          <a:lnRef idx="2">
            <a:schemeClr val="accent3"/>
          </a:lnRef>
          <a:fillRef idx="1">
            <a:schemeClr val="lt1"/>
          </a:fillRef>
          <a:effectRef idx="0">
            <a:schemeClr val="accent3"/>
          </a:effectRef>
          <a:fontRef idx="minor">
            <a:schemeClr val="dk1"/>
          </a:fontRef>
        </p:style>
        <p:txBody>
          <a:bodyPr>
            <a:noAutofit/>
          </a:bodyPr>
          <a:lstStyle/>
          <a:p>
            <a:r>
              <a:rPr lang="en-AU" sz="2800" dirty="0">
                <a:solidFill>
                  <a:schemeClr val="tx1"/>
                </a:solidFill>
              </a:rPr>
              <a:t>Working with individual students and/or groups of students to help draft, edit and proof read their writing</a:t>
            </a:r>
          </a:p>
          <a:p>
            <a:pPr marL="0" indent="0">
              <a:buNone/>
            </a:pPr>
            <a:endParaRPr lang="en-AU" sz="2800" dirty="0">
              <a:solidFill>
                <a:srgbClr val="0070C0"/>
              </a:solidFill>
            </a:endParaRPr>
          </a:p>
        </p:txBody>
      </p:sp>
      <p:pic>
        <p:nvPicPr>
          <p:cNvPr id="4" name="Picture 3" descr="Sharpen Your Workshop Routines: Conferring Best Practic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3789040"/>
            <a:ext cx="4031940" cy="2687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7898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260648"/>
            <a:ext cx="6068145" cy="857324"/>
          </a:xfr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AU" dirty="0"/>
              <a:t>Teacher Conferencing</a:t>
            </a:r>
            <a:endParaRPr lang="en-GB" dirty="0"/>
          </a:p>
        </p:txBody>
      </p:sp>
      <p:sp>
        <p:nvSpPr>
          <p:cNvPr id="3" name="Content Placeholder 2"/>
          <p:cNvSpPr>
            <a:spLocks noGrp="1"/>
          </p:cNvSpPr>
          <p:nvPr>
            <p:ph idx="1"/>
          </p:nvPr>
        </p:nvSpPr>
        <p:spPr>
          <a:xfrm>
            <a:off x="395536" y="1700808"/>
            <a:ext cx="8424936" cy="4176464"/>
          </a:xfrm>
          <a:solidFill>
            <a:schemeClr val="accent2">
              <a:alpha val="50000"/>
            </a:schemeClr>
          </a:solidFill>
          <a:ln w="19050">
            <a:solidFill>
              <a:schemeClr val="tx1"/>
            </a:solidFill>
          </a:ln>
        </p:spPr>
        <p:style>
          <a:lnRef idx="0">
            <a:scrgbClr r="0" g="0" b="0"/>
          </a:lnRef>
          <a:fillRef idx="0">
            <a:scrgbClr r="0" g="0" b="0"/>
          </a:fillRef>
          <a:effectRef idx="0">
            <a:scrgbClr r="0" g="0" b="0"/>
          </a:effectRef>
          <a:fontRef idx="minor">
            <a:schemeClr val="lt1"/>
          </a:fontRef>
        </p:style>
        <p:txBody>
          <a:bodyPr>
            <a:noAutofit/>
          </a:bodyPr>
          <a:lstStyle/>
          <a:p>
            <a:pPr marL="0" indent="0">
              <a:buNone/>
            </a:pPr>
            <a:r>
              <a:rPr lang="en-AU" sz="2800" dirty="0" smtClean="0">
                <a:solidFill>
                  <a:schemeClr val="tx1"/>
                </a:solidFill>
              </a:rPr>
              <a:t>Writing </a:t>
            </a:r>
            <a:r>
              <a:rPr lang="en-AU" sz="2800" dirty="0">
                <a:solidFill>
                  <a:schemeClr val="tx1"/>
                </a:solidFill>
              </a:rPr>
              <a:t>Conferences </a:t>
            </a:r>
            <a:r>
              <a:rPr lang="en-AU" sz="2800" dirty="0" smtClean="0">
                <a:solidFill>
                  <a:schemeClr val="tx1"/>
                </a:solidFill>
              </a:rPr>
              <a:t>- Upper Primary</a:t>
            </a:r>
          </a:p>
          <a:p>
            <a:pPr marL="0" indent="0">
              <a:buNone/>
            </a:pPr>
            <a:r>
              <a:rPr lang="en-AU" sz="2800" b="1" dirty="0" smtClean="0">
                <a:solidFill>
                  <a:schemeClr val="tx1"/>
                </a:solidFill>
              </a:rPr>
              <a:t>BREAKOUT ROOM</a:t>
            </a:r>
            <a:endParaRPr lang="en-AU" sz="2800" b="1" dirty="0">
              <a:solidFill>
                <a:schemeClr val="tx1"/>
              </a:solidFill>
            </a:endParaRPr>
          </a:p>
          <a:p>
            <a:r>
              <a:rPr lang="en-AU" sz="2800" dirty="0">
                <a:solidFill>
                  <a:schemeClr val="tx1"/>
                </a:solidFill>
              </a:rPr>
              <a:t>As you watch the </a:t>
            </a:r>
            <a:r>
              <a:rPr lang="en-AU" sz="2800" dirty="0" smtClean="0">
                <a:solidFill>
                  <a:schemeClr val="tx1"/>
                </a:solidFill>
              </a:rPr>
              <a:t>video </a:t>
            </a:r>
            <a:r>
              <a:rPr lang="en-AU" sz="2800" dirty="0" smtClean="0">
                <a:solidFill>
                  <a:schemeClr val="tx1"/>
                </a:solidFill>
                <a:hlinkClick r:id="rId3"/>
              </a:rPr>
              <a:t>linked</a:t>
            </a:r>
            <a:r>
              <a:rPr lang="en-AU" sz="2800" dirty="0" smtClean="0">
                <a:solidFill>
                  <a:schemeClr val="tx1"/>
                </a:solidFill>
              </a:rPr>
              <a:t>, </a:t>
            </a:r>
            <a:r>
              <a:rPr lang="en-AU" sz="2800" dirty="0">
                <a:solidFill>
                  <a:schemeClr val="tx1"/>
                </a:solidFill>
              </a:rPr>
              <a:t>what strategies do you see the teacher using when conferencing with the students</a:t>
            </a:r>
            <a:r>
              <a:rPr lang="en-AU" sz="2800" dirty="0" smtClean="0">
                <a:solidFill>
                  <a:schemeClr val="tx1"/>
                </a:solidFill>
              </a:rPr>
              <a:t>?</a:t>
            </a:r>
            <a:endParaRPr lang="en-AU" sz="2800" dirty="0">
              <a:solidFill>
                <a:schemeClr val="tx1"/>
              </a:solidFill>
              <a:hlinkClick r:id="rId4">
                <a:extLst>
                  <a:ext uri="{A12FA001-AC4F-418D-AE19-62706E023703}">
                    <ahyp:hlinkClr xmlns="" xmlns:ahyp="http://schemas.microsoft.com/office/drawing/2018/hyperlinkcolor" val="tx"/>
                  </a:ext>
                </a:extLst>
              </a:hlinkClick>
            </a:endParaRPr>
          </a:p>
          <a:p>
            <a:r>
              <a:rPr lang="en-GB" sz="4000" dirty="0">
                <a:solidFill>
                  <a:srgbClr val="0070C0"/>
                </a:solidFill>
                <a:hlinkClick r:id="rId4">
                  <a:extLst>
                    <a:ext uri="{A12FA001-AC4F-418D-AE19-62706E023703}">
                      <ahyp:hlinkClr xmlns="" xmlns:ahyp="http://schemas.microsoft.com/office/drawing/2018/hyperlinkcolor" val="tx"/>
                    </a:ext>
                  </a:extLst>
                </a:hlinkClick>
              </a:rPr>
              <a:t>https://padlet.com/karen_barley/independentwriting</a:t>
            </a:r>
            <a:endParaRPr lang="en-GB" sz="4000" dirty="0">
              <a:solidFill>
                <a:srgbClr val="0070C0"/>
              </a:solidFill>
              <a:hlinkClick r:id="rId4">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1497094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4" y="188640"/>
            <a:ext cx="4209563" cy="792088"/>
          </a:xfr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AU" dirty="0"/>
              <a:t>Proof reading</a:t>
            </a:r>
            <a:endParaRPr lang="en-GB" dirty="0"/>
          </a:p>
        </p:txBody>
      </p:sp>
      <p:sp>
        <p:nvSpPr>
          <p:cNvPr id="3" name="Content Placeholder 2"/>
          <p:cNvSpPr>
            <a:spLocks noGrp="1"/>
          </p:cNvSpPr>
          <p:nvPr>
            <p:ph idx="1"/>
          </p:nvPr>
        </p:nvSpPr>
        <p:spPr>
          <a:xfrm>
            <a:off x="412085" y="1484784"/>
            <a:ext cx="8048347" cy="4320480"/>
          </a:xfrm>
          <a:ln w="28575"/>
        </p:spPr>
        <p:style>
          <a:lnRef idx="2">
            <a:schemeClr val="accent3"/>
          </a:lnRef>
          <a:fillRef idx="1">
            <a:schemeClr val="lt1"/>
          </a:fillRef>
          <a:effectRef idx="0">
            <a:schemeClr val="accent3"/>
          </a:effectRef>
          <a:fontRef idx="minor">
            <a:schemeClr val="dk1"/>
          </a:fontRef>
        </p:style>
        <p:txBody>
          <a:bodyPr>
            <a:normAutofit/>
          </a:bodyPr>
          <a:lstStyle/>
          <a:p>
            <a:pPr marL="0" indent="0">
              <a:buNone/>
            </a:pPr>
            <a:r>
              <a:rPr lang="en-AU" sz="2800" b="1" dirty="0"/>
              <a:t>Reading for:</a:t>
            </a:r>
          </a:p>
          <a:p>
            <a:pPr lvl="1"/>
            <a:r>
              <a:rPr lang="en-AU" sz="2400" dirty="0"/>
              <a:t>Sentence level</a:t>
            </a:r>
          </a:p>
          <a:p>
            <a:pPr lvl="1"/>
            <a:r>
              <a:rPr lang="en-AU" sz="2400" dirty="0"/>
              <a:t>Punctuation</a:t>
            </a:r>
          </a:p>
          <a:p>
            <a:pPr lvl="1"/>
            <a:r>
              <a:rPr lang="en-AU" sz="2400" dirty="0"/>
              <a:t>Grammar</a:t>
            </a:r>
          </a:p>
          <a:p>
            <a:pPr lvl="1"/>
            <a:r>
              <a:rPr lang="en-AU" sz="2400" dirty="0"/>
              <a:t>Spelling</a:t>
            </a:r>
          </a:p>
          <a:p>
            <a:pPr lvl="1"/>
            <a:r>
              <a:rPr lang="en-AU" sz="2400" dirty="0"/>
              <a:t>Overall coherence</a:t>
            </a:r>
          </a:p>
          <a:p>
            <a:pPr marL="228600" lvl="1" indent="0">
              <a:buNone/>
            </a:pPr>
            <a:endParaRPr lang="en-AU" sz="2800" dirty="0">
              <a:solidFill>
                <a:srgbClr val="0070C0"/>
              </a:solidFill>
            </a:endParaRPr>
          </a:p>
          <a:p>
            <a:pPr marL="228600" lvl="1" indent="0">
              <a:buNone/>
            </a:pPr>
            <a:r>
              <a:rPr lang="en-AU" sz="2800" dirty="0">
                <a:solidFill>
                  <a:srgbClr val="0070C0"/>
                </a:solidFill>
              </a:rPr>
              <a:t>What strategies do you use to proof read?</a:t>
            </a:r>
          </a:p>
          <a:p>
            <a:pPr marL="228600" lvl="1" indent="0">
              <a:buNone/>
            </a:pPr>
            <a:endParaRPr lang="en-GB" dirty="0"/>
          </a:p>
        </p:txBody>
      </p:sp>
      <p:pic>
        <p:nvPicPr>
          <p:cNvPr id="4" name="Picture 3" descr="The Digital Teacher: International Children's Book Day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420" y="1844824"/>
            <a:ext cx="2763927" cy="2636912"/>
          </a:xfrm>
          <a:prstGeom prst="rect">
            <a:avLst/>
          </a:prstGeom>
        </p:spPr>
      </p:pic>
    </p:spTree>
    <p:extLst>
      <p:ext uri="{BB962C8B-B14F-4D97-AF65-F5344CB8AC3E}">
        <p14:creationId xmlns:p14="http://schemas.microsoft.com/office/powerpoint/2010/main" val="2656510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260648"/>
            <a:ext cx="4680521" cy="857324"/>
          </a:xfr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AU" dirty="0"/>
              <a:t>Narrative Genre</a:t>
            </a:r>
            <a:endParaRPr lang="en-GB" dirty="0"/>
          </a:p>
        </p:txBody>
      </p:sp>
      <p:sp>
        <p:nvSpPr>
          <p:cNvPr id="3" name="Content Placeholder 2"/>
          <p:cNvSpPr>
            <a:spLocks noGrp="1"/>
          </p:cNvSpPr>
          <p:nvPr>
            <p:ph idx="1"/>
          </p:nvPr>
        </p:nvSpPr>
        <p:spPr>
          <a:xfrm>
            <a:off x="539552" y="1628800"/>
            <a:ext cx="7776863" cy="4104456"/>
          </a:xfrm>
          <a:ln w="28575"/>
        </p:spPr>
        <p:style>
          <a:lnRef idx="2">
            <a:schemeClr val="accent3"/>
          </a:lnRef>
          <a:fillRef idx="1">
            <a:schemeClr val="lt1"/>
          </a:fillRef>
          <a:effectRef idx="0">
            <a:schemeClr val="accent3"/>
          </a:effectRef>
          <a:fontRef idx="minor">
            <a:schemeClr val="dk1"/>
          </a:fontRef>
        </p:style>
        <p:txBody>
          <a:bodyPr>
            <a:noAutofit/>
          </a:bodyPr>
          <a:lstStyle/>
          <a:p>
            <a:pPr marL="0" indent="0">
              <a:buNone/>
            </a:pPr>
            <a:r>
              <a:rPr lang="en-AU" sz="2800" dirty="0"/>
              <a:t>What are the features of narrative genre?</a:t>
            </a:r>
          </a:p>
          <a:p>
            <a:endParaRPr lang="en-AU" sz="2800" dirty="0"/>
          </a:p>
          <a:p>
            <a:r>
              <a:rPr lang="en-AU" sz="2800" dirty="0">
                <a:solidFill>
                  <a:srgbClr val="0070C0"/>
                </a:solidFill>
              </a:rPr>
              <a:t>Theme</a:t>
            </a:r>
          </a:p>
          <a:p>
            <a:r>
              <a:rPr lang="en-AU" sz="2800" dirty="0">
                <a:solidFill>
                  <a:srgbClr val="0070C0"/>
                </a:solidFill>
              </a:rPr>
              <a:t>Plot – orientation, complication &amp; resolution</a:t>
            </a:r>
          </a:p>
          <a:p>
            <a:r>
              <a:rPr lang="en-AU" sz="2800" dirty="0">
                <a:solidFill>
                  <a:srgbClr val="0070C0"/>
                </a:solidFill>
              </a:rPr>
              <a:t>Setting</a:t>
            </a:r>
          </a:p>
          <a:p>
            <a:r>
              <a:rPr lang="en-AU" sz="2800" dirty="0">
                <a:solidFill>
                  <a:srgbClr val="0070C0"/>
                </a:solidFill>
              </a:rPr>
              <a:t>Character development</a:t>
            </a:r>
          </a:p>
          <a:p>
            <a:r>
              <a:rPr lang="en-AU" sz="2800" dirty="0">
                <a:solidFill>
                  <a:srgbClr val="0070C0"/>
                </a:solidFill>
              </a:rPr>
              <a:t>Language features</a:t>
            </a:r>
            <a:endParaRPr lang="en-GB" sz="2800" dirty="0">
              <a:solidFill>
                <a:srgbClr val="0070C0"/>
              </a:solidFill>
            </a:endParaRPr>
          </a:p>
        </p:txBody>
      </p:sp>
    </p:spTree>
    <p:extLst>
      <p:ext uri="{BB962C8B-B14F-4D97-AF65-F5344CB8AC3E}">
        <p14:creationId xmlns:p14="http://schemas.microsoft.com/office/powerpoint/2010/main" val="366707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1500"/>
                                        <p:tgtEl>
                                          <p:spTgt spid="3">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1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3" dur="1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4" dur="1500"/>
                                        <p:tgtEl>
                                          <p:spTgt spid="3">
                                            <p:txEl>
                                              <p:pRg st="3" end="3"/>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p:cTn id="17" dur="1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8" dur="1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9" dur="1500"/>
                                        <p:tgtEl>
                                          <p:spTgt spid="3">
                                            <p:txEl>
                                              <p:pRg st="4" end="4"/>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p:cTn id="22" dur="1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3" dur="1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4" dur="1500"/>
                                        <p:tgtEl>
                                          <p:spTgt spid="3">
                                            <p:txEl>
                                              <p:pRg st="5" end="5"/>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p:cTn id="27" dur="1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8" dur="1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9" dur="1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16768</TotalTime>
  <Words>1479</Words>
  <Application>Microsoft Office PowerPoint</Application>
  <PresentationFormat>On-screen Show (4:3)</PresentationFormat>
  <Paragraphs>202</Paragraphs>
  <Slides>31</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Gill Sans MT</vt:lpstr>
      <vt:lpstr>Helvetica</vt:lpstr>
      <vt:lpstr>Lucida Calligraphy</vt:lpstr>
      <vt:lpstr>Noteworthy Light</vt:lpstr>
      <vt:lpstr>Parcel</vt:lpstr>
      <vt:lpstr>Independent Writing and differentiation teaching and learning cycle</vt:lpstr>
      <vt:lpstr>The Curriculum Plan</vt:lpstr>
      <vt:lpstr>PowerPoint Presentation</vt:lpstr>
      <vt:lpstr>Independent composition </vt:lpstr>
      <vt:lpstr> Structured Support –with:</vt:lpstr>
      <vt:lpstr>Teacher Conferencing</vt:lpstr>
      <vt:lpstr>Teacher Conferencing</vt:lpstr>
      <vt:lpstr>Proof reading</vt:lpstr>
      <vt:lpstr>Narrative Genre</vt:lpstr>
      <vt:lpstr>PowerPoint Presentation</vt:lpstr>
      <vt:lpstr>PowerPoint Presentation</vt:lpstr>
      <vt:lpstr>Revisiting the narrative structure of the coat  consider your own picture story book</vt:lpstr>
      <vt:lpstr>The coat: let’s revisit</vt:lpstr>
      <vt:lpstr>PowerPoint Presentation</vt:lpstr>
      <vt:lpstr>PowerPoint Presentation</vt:lpstr>
      <vt:lpstr>PowerPoint Presentation</vt:lpstr>
      <vt:lpstr>Read your text Self Review</vt:lpstr>
      <vt:lpstr>Read your NEIGHBOUR’S text Peer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work</vt:lpstr>
      <vt:lpstr>Assignment 2</vt:lpstr>
      <vt:lpstr>PowerPoint Presentation</vt:lpstr>
      <vt:lpstr>AFTER WatchING the videoclip in previous slide:</vt:lpstr>
      <vt:lpstr>FOR NEXT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 genre and writing</dc:title>
  <dc:creator>Julie</dc:creator>
  <cp:lastModifiedBy>Karen Dawn Barley</cp:lastModifiedBy>
  <cp:revision>271</cp:revision>
  <cp:lastPrinted>2019-09-16T23:00:19Z</cp:lastPrinted>
  <dcterms:created xsi:type="dcterms:W3CDTF">2014-08-29T13:17:45Z</dcterms:created>
  <dcterms:modified xsi:type="dcterms:W3CDTF">2020-10-13T00:54:08Z</dcterms:modified>
</cp:coreProperties>
</file>